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8768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1353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8792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66088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266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44356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6641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74931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96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4081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796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406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5690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908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1915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91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9714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0ACA99-459C-4C0A-A49B-A2FD70AB08D8}" type="datetimeFigureOut">
              <a:rPr lang="zh-TW" altLang="en-US" smtClean="0"/>
              <a:t>2017/6/15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5285D3-F060-415B-B6DC-D2792D3694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4090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Rjyt8grPH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11251406" cy="2894406"/>
          </a:xfrm>
        </p:spPr>
        <p:txBody>
          <a:bodyPr/>
          <a:lstStyle/>
          <a:p>
            <a:r>
              <a:rPr lang="zh-TW" altLang="en-US" dirty="0" smtClean="0"/>
              <a:t>             第二組音樂家介紹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sz="9600" dirty="0" smtClean="0"/>
              <a:t>         艾爾加</a:t>
            </a:r>
            <a:endParaRPr lang="zh-TW" altLang="en-US" sz="9600" dirty="0"/>
          </a:p>
        </p:txBody>
      </p:sp>
      <p:pic>
        <p:nvPicPr>
          <p:cNvPr id="1026" name="Picture 2" descr="http://web.ntnu.edu.tw/~498432269/ELG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474" y="685799"/>
            <a:ext cx="3877837" cy="5435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4" descr="「艾爾加」的圖片搜尋結果"/>
          <p:cNvSpPr>
            <a:spLocks noChangeAspect="1" noChangeArrowheads="1"/>
          </p:cNvSpPr>
          <p:nvPr/>
        </p:nvSpPr>
        <p:spPr bwMode="auto">
          <a:xfrm>
            <a:off x="155574" y="-144463"/>
            <a:ext cx="428625" cy="42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pic>
        <p:nvPicPr>
          <p:cNvPr id="1030" name="Picture 6" descr="「艾爾加」的圖片搜尋結果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3837"/>
            <a:ext cx="3017537" cy="301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5221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535112" y="1485900"/>
            <a:ext cx="8534400" cy="3615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dirty="0"/>
              <a:t>艾爾加 </a:t>
            </a:r>
            <a:r>
              <a:rPr lang="en-US" altLang="zh-TW" dirty="0"/>
              <a:t>1857</a:t>
            </a:r>
            <a:r>
              <a:rPr lang="zh-TW" altLang="en-US" dirty="0" smtClean="0"/>
              <a:t>年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</a:t>
            </a:r>
            <a:r>
              <a:rPr lang="en-US" altLang="zh-TW" dirty="0" smtClean="0"/>
              <a:t>2</a:t>
            </a:r>
            <a:r>
              <a:rPr lang="zh-TW" altLang="en-US" dirty="0" smtClean="0"/>
              <a:t>日出生於烏</a:t>
            </a:r>
            <a:r>
              <a:rPr lang="zh-TW" altLang="en-US" dirty="0"/>
              <a:t>斯特夏，是管風琴師與音樂經紀人之子。他自幼</a:t>
            </a:r>
            <a:r>
              <a:rPr lang="zh-TW" altLang="en-US" dirty="0" smtClean="0"/>
              <a:t>受到音樂</a:t>
            </a:r>
            <a:r>
              <a:rPr lang="zh-TW" altLang="en-US" dirty="0"/>
              <a:t>教育，有深厚的音樂素養</a:t>
            </a:r>
            <a:r>
              <a:rPr lang="zh-TW" altLang="en-US" dirty="0" smtClean="0"/>
              <a:t>，但</a:t>
            </a:r>
            <a:r>
              <a:rPr lang="zh-TW" altLang="en-US" dirty="0"/>
              <a:t>並未接受任何</a:t>
            </a:r>
            <a:r>
              <a:rPr lang="zh-TW" altLang="en-US" dirty="0" smtClean="0"/>
              <a:t>正式</a:t>
            </a:r>
            <a:r>
              <a:rPr lang="zh-TW" altLang="en-US" dirty="0"/>
              <a:t>的</a:t>
            </a:r>
            <a:r>
              <a:rPr lang="zh-TW" altLang="en-US" dirty="0" smtClean="0"/>
              <a:t>訓練</a:t>
            </a:r>
            <a:r>
              <a:rPr lang="zh-TW" altLang="en-US" dirty="0"/>
              <a:t>。</a:t>
            </a:r>
            <a:r>
              <a:rPr lang="zh-TW" altLang="en-US" dirty="0" smtClean="0"/>
              <a:t>在音樂</a:t>
            </a:r>
            <a:r>
              <a:rPr lang="zh-TW" altLang="en-US" dirty="0"/>
              <a:t>事業之前，艾爾加</a:t>
            </a:r>
            <a:r>
              <a:rPr lang="zh-TW" altLang="en-US" dirty="0" smtClean="0"/>
              <a:t>在律師</a:t>
            </a:r>
            <a:r>
              <a:rPr lang="zh-TW" altLang="en-US" dirty="0"/>
              <a:t>事務所上班，閒時便指揮管樂隊，並在教堂擔任管風琴師</a:t>
            </a:r>
            <a:r>
              <a:rPr lang="zh-TW" altLang="en-US" dirty="0" smtClean="0"/>
              <a:t>。他</a:t>
            </a:r>
            <a:r>
              <a:rPr lang="zh-TW" altLang="en-US" dirty="0"/>
              <a:t>在</a:t>
            </a:r>
            <a:r>
              <a:rPr lang="en-US" altLang="zh-TW" dirty="0"/>
              <a:t>1892</a:t>
            </a:r>
            <a:r>
              <a:rPr lang="zh-TW" altLang="en-US" dirty="0"/>
              <a:t>年決定轉行作曲，回鄉發展，並以宗教音樂為出發，陸續創作許多優秀作品，如神劇「生命之光」等。他在</a:t>
            </a:r>
            <a:r>
              <a:rPr lang="en-US" altLang="zh-TW" dirty="0"/>
              <a:t>1896</a:t>
            </a:r>
            <a:r>
              <a:rPr lang="zh-TW" altLang="en-US" dirty="0"/>
              <a:t>年創作管弦樂主題與變奏曲「謎」，其模糊飄移的節奏與和聲，若隱若現，若有還無的主題，不但精確地呼應音樂的題目，也讓他開始受到國際樂界的重視。而艾爾加乘勝追擊的力作，神劇「老人的夢」，其綿綿不斷，華格那樂劇式的曲風，一新以往神劇宣敘與詠嘆的區別，也奠定其於國際樂壇的地位。由於嘉獎其對發揚英國音樂的貢獻，艾爾加在</a:t>
            </a:r>
            <a:r>
              <a:rPr lang="en-US" altLang="zh-TW" dirty="0"/>
              <a:t>1904</a:t>
            </a:r>
            <a:r>
              <a:rPr lang="zh-TW" altLang="en-US" dirty="0"/>
              <a:t>年被冊封為爵士，並於次年擔任伯明罕大學的音樂教授，來自世界各地的榮譽與獎勵也蜂擁而至。在第一次世界大戰時，艾爾加也以音樂回報祖國，寫下不少激勵士氣的音樂，包括最出名的合唱曲「大英帝國精神」。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80187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但時至戰後，其妻子的去世，悲痛之餘，讓艾爾加創作力大減；對戰爭對生命摧殘的反思，讓其曲風轉為深沈。在當時他已經名利雙收，一無所求，是宗教與人道的情懷，好友蕭伯納的鼓勵，支持他在晚年為美好的世界與人性繼續創作。他的傳世名作 </a:t>
            </a:r>
            <a:r>
              <a:rPr lang="en-US" altLang="zh-TW" dirty="0"/>
              <a:t>E</a:t>
            </a:r>
            <a:r>
              <a:rPr lang="zh-TW" altLang="en-US" dirty="0"/>
              <a:t>小調</a:t>
            </a:r>
            <a:r>
              <a:rPr lang="en-US" altLang="zh-TW" dirty="0"/>
              <a:t>《</a:t>
            </a:r>
            <a:r>
              <a:rPr lang="zh-TW" altLang="en-US" dirty="0"/>
              <a:t>大提琴協奏曲</a:t>
            </a:r>
            <a:r>
              <a:rPr lang="en-US" altLang="zh-TW" dirty="0"/>
              <a:t>》</a:t>
            </a:r>
            <a:r>
              <a:rPr lang="zh-TW" altLang="en-US" dirty="0"/>
              <a:t>，其沈重的旋律與和聲，大提琴如泣如訴的嗚咽，似乎呈現了戰爭下人民的呼聲與哀悼。艾爾加於</a:t>
            </a:r>
            <a:r>
              <a:rPr lang="en-US" altLang="zh-TW" dirty="0"/>
              <a:t>1934</a:t>
            </a:r>
            <a:r>
              <a:rPr lang="zh-TW" altLang="en-US" dirty="0"/>
              <a:t>年在烏斯特平靜地逝世，如其所願地葬在家鄉教堂妻子的身邊，留下未完成的</a:t>
            </a:r>
            <a:r>
              <a:rPr lang="en-US" altLang="zh-TW" dirty="0"/>
              <a:t>《</a:t>
            </a:r>
            <a:r>
              <a:rPr lang="zh-TW" altLang="en-US" dirty="0"/>
              <a:t>第三交響曲</a:t>
            </a:r>
            <a:r>
              <a:rPr lang="en-US" altLang="zh-TW" dirty="0"/>
              <a:t>》</a:t>
            </a:r>
            <a:r>
              <a:rPr lang="zh-TW" altLang="en-US" dirty="0"/>
              <a:t>、</a:t>
            </a:r>
            <a:r>
              <a:rPr lang="en-US" altLang="zh-TW" dirty="0"/>
              <a:t>《</a:t>
            </a:r>
            <a:r>
              <a:rPr lang="zh-TW" altLang="en-US" dirty="0"/>
              <a:t>鋼琴協奏曲</a:t>
            </a:r>
            <a:r>
              <a:rPr lang="en-US" altLang="zh-TW" dirty="0"/>
              <a:t>》</a:t>
            </a:r>
            <a:r>
              <a:rPr lang="zh-TW" altLang="en-US" dirty="0"/>
              <a:t>與一齣歌劇。</a:t>
            </a:r>
          </a:p>
          <a:p>
            <a:endParaRPr lang="zh-TW" altLang="en-US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916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艾爾加是英國音樂「文藝復興」的代表，對當代英國作曲家有深遠的影響。雖然他的部份作品仍不脫當時歐洲新古典樂風與浪漫風格的影響，但其中蘊含著的，來自英國民間的旋律與和聲進行，在在為其後繼者立下典範。正如他為變奏曲「謎」所作的說明一樣，艾爾加的音樂，或者說英國的國民音樂，其實是個「發現自我」，永無止盡的解謎過程。雖然不見得可以找到最後的解答，但是在追尋過程中，英國音樂與作曲家找到了自我。撇開以上嚴肅討論不談，愛樂者往往直接為艾爾加作品中的乾淨、明朗所著迷。不只是其提琴小品「愛的禮讚」與歌曲集「海景」，甚至是進行曲「威風凜凜」的中段慢板，都讓人有置身英倫海濱，面向無盡大海，迎著舒爽海風，心胸開闊，神清氣爽之感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685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4212" y="685800"/>
            <a:ext cx="9196388" cy="361526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TW" altLang="en-US" sz="4800" dirty="0" smtClean="0"/>
              <a:t>音樂欣賞</a:t>
            </a:r>
            <a:r>
              <a:rPr lang="en-US" altLang="zh-TW" sz="4800" dirty="0" smtClean="0"/>
              <a:t>:</a:t>
            </a:r>
          </a:p>
          <a:p>
            <a:pPr marL="0" indent="0">
              <a:buNone/>
            </a:pPr>
            <a:r>
              <a:rPr lang="zh-TW" altLang="en-US" sz="2800" dirty="0"/>
              <a:t>威風凜凜</a:t>
            </a:r>
            <a:r>
              <a:rPr lang="zh-TW" altLang="en-US" sz="2800" dirty="0" smtClean="0"/>
              <a:t>進行曲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https://www.youtube.com/watch?v=dtvliIE_yV8</a:t>
            </a:r>
          </a:p>
          <a:p>
            <a:pPr marL="0" indent="0">
              <a:buNone/>
            </a:pPr>
            <a:r>
              <a:rPr lang="en-US" altLang="zh-TW" sz="2800" dirty="0">
                <a:hlinkClick r:id="rId2"/>
              </a:rPr>
              <a:t>https://</a:t>
            </a:r>
            <a:r>
              <a:rPr lang="en-US" altLang="zh-TW" sz="2800" dirty="0" smtClean="0">
                <a:hlinkClick r:id="rId2"/>
              </a:rPr>
              <a:t>www.youtube.com/watch?v=IRjyt8grPHo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zh-TW" altLang="en-US" sz="2800" dirty="0"/>
              <a:t>愛的</a:t>
            </a:r>
            <a:r>
              <a:rPr lang="zh-TW" altLang="en-US" sz="2800" dirty="0" smtClean="0"/>
              <a:t>禮讚</a:t>
            </a:r>
            <a:endParaRPr lang="en-US" altLang="zh-TW" sz="2800" dirty="0" smtClean="0"/>
          </a:p>
          <a:p>
            <a:pPr marL="0" indent="0">
              <a:buNone/>
            </a:pPr>
            <a:r>
              <a:rPr lang="en-US" altLang="zh-TW" sz="2800" dirty="0"/>
              <a:t>https://www.youtube.com/watch?v=mbd1mBLBDyY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343728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9600" dirty="0" smtClean="0"/>
              <a:t>問答</a:t>
            </a:r>
            <a:endParaRPr lang="en-US" altLang="zh-TW" sz="9600" dirty="0" smtClean="0"/>
          </a:p>
          <a:p>
            <a:r>
              <a:rPr lang="zh-TW" altLang="en-US" sz="2800" dirty="0" smtClean="0"/>
              <a:t>艾爾加著名的音樂作品兩首</a:t>
            </a:r>
            <a:r>
              <a:rPr lang="en-US" altLang="zh-TW" sz="2800" dirty="0" smtClean="0"/>
              <a:t>?</a:t>
            </a:r>
          </a:p>
          <a:p>
            <a:r>
              <a:rPr lang="zh-TW" altLang="en-US" sz="2800" dirty="0" smtClean="0"/>
              <a:t>艾爾加的生日和出生地點</a:t>
            </a:r>
            <a:r>
              <a:rPr lang="en-US" altLang="zh-TW" sz="2800" dirty="0" smtClean="0"/>
              <a:t>?</a:t>
            </a:r>
          </a:p>
          <a:p>
            <a:r>
              <a:rPr lang="zh-TW" altLang="en-US" sz="2800" dirty="0" smtClean="0"/>
              <a:t>艾爾加的父母經營什麼</a:t>
            </a:r>
            <a:r>
              <a:rPr lang="en-US" altLang="zh-TW" sz="2800" dirty="0"/>
              <a:t>?</a:t>
            </a:r>
            <a:endParaRPr lang="zh-TW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5004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6299745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</TotalTime>
  <Words>694</Words>
  <Application>Microsoft Office PowerPoint</Application>
  <PresentationFormat>寬螢幕</PresentationFormat>
  <Paragraphs>15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Century Gothic</vt:lpstr>
      <vt:lpstr>Wingdings 3</vt:lpstr>
      <vt:lpstr>切割線</vt:lpstr>
      <vt:lpstr>             第二組音樂家介紹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第二組音樂家介紹</dc:title>
  <dc:creator>student</dc:creator>
  <cp:lastModifiedBy>student</cp:lastModifiedBy>
  <cp:revision>5</cp:revision>
  <dcterms:created xsi:type="dcterms:W3CDTF">2017-06-15T05:40:44Z</dcterms:created>
  <dcterms:modified xsi:type="dcterms:W3CDTF">2017-06-15T06:18:07Z</dcterms:modified>
</cp:coreProperties>
</file>