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F6F39A-AD08-4FA0-969A-41C00663E319}" type="datetimeFigureOut">
              <a:rPr lang="zh-TW" altLang="en-US" smtClean="0"/>
              <a:t>2017/06/15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C54CE-9251-40E1-B564-C60D0D833B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728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C54CE-9251-40E1-B564-C60D0D833BA7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9393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25B1-1746-4EB7-BB40-11F0BB1E6A91}" type="datetimeFigureOut">
              <a:rPr lang="zh-TW" altLang="en-US" smtClean="0"/>
              <a:t>2017/06/15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984FE2C-08E7-4B28-BA6A-58BFF9BB39D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466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25B1-1746-4EB7-BB40-11F0BB1E6A91}" type="datetimeFigureOut">
              <a:rPr lang="zh-TW" altLang="en-US" smtClean="0"/>
              <a:t>2017/06/15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FE2C-08E7-4B28-BA6A-58BFF9BB39D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2826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25B1-1746-4EB7-BB40-11F0BB1E6A91}" type="datetimeFigureOut">
              <a:rPr lang="zh-TW" altLang="en-US" smtClean="0"/>
              <a:t>2017/06/15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FE2C-08E7-4B28-BA6A-58BFF9BB39D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8484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25B1-1746-4EB7-BB40-11F0BB1E6A91}" type="datetimeFigureOut">
              <a:rPr lang="zh-TW" altLang="en-US" smtClean="0"/>
              <a:t>2017/06/15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FE2C-08E7-4B28-BA6A-58BFF9BB39D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282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25B1-1746-4EB7-BB40-11F0BB1E6A91}" type="datetimeFigureOut">
              <a:rPr lang="zh-TW" altLang="en-US" smtClean="0"/>
              <a:t>2017/06/15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FE2C-08E7-4B28-BA6A-58BFF9BB39D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7129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25B1-1746-4EB7-BB40-11F0BB1E6A91}" type="datetimeFigureOut">
              <a:rPr lang="zh-TW" altLang="en-US" smtClean="0"/>
              <a:t>2017/06/15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FE2C-08E7-4B28-BA6A-58BFF9BB39D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2500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25B1-1746-4EB7-BB40-11F0BB1E6A91}" type="datetimeFigureOut">
              <a:rPr lang="zh-TW" altLang="en-US" smtClean="0"/>
              <a:t>2017/06/15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FE2C-08E7-4B28-BA6A-58BFF9BB39D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15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25B1-1746-4EB7-BB40-11F0BB1E6A91}" type="datetimeFigureOut">
              <a:rPr lang="zh-TW" altLang="en-US" smtClean="0"/>
              <a:t>2017/06/15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FE2C-08E7-4B28-BA6A-58BFF9BB39D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762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25B1-1746-4EB7-BB40-11F0BB1E6A91}" type="datetimeFigureOut">
              <a:rPr lang="zh-TW" altLang="en-US" smtClean="0"/>
              <a:t>2017/06/15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FE2C-08E7-4B28-BA6A-58BFF9BB39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0496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25B1-1746-4EB7-BB40-11F0BB1E6A91}" type="datetimeFigureOut">
              <a:rPr lang="zh-TW" altLang="en-US" smtClean="0"/>
              <a:t>2017/06/15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FE2C-08E7-4B28-BA6A-58BFF9BB39D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5731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E3525B1-1746-4EB7-BB40-11F0BB1E6A91}" type="datetimeFigureOut">
              <a:rPr lang="zh-TW" altLang="en-US" smtClean="0"/>
              <a:t>2017/06/15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FE2C-08E7-4B28-BA6A-58BFF9BB39D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426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525B1-1746-4EB7-BB40-11F0BB1E6A91}" type="datetimeFigureOut">
              <a:rPr lang="zh-TW" altLang="en-US" smtClean="0"/>
              <a:t>2017/06/15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984FE2C-08E7-4B28-BA6A-58BFF9BB39D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5677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youtu.be/OtDgetua5a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DUt3n7" TargetMode="External"/><Relationship Id="rId2" Type="http://schemas.openxmlformats.org/officeDocument/2006/relationships/hyperlink" Target="https://goo.gl/qaeIl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oo.gl/HvoMzb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一張含有 牆, 個人, 室內, 男人 的圖片&#10;&#10;產生非常高可信度的描述">
            <a:extLst>
              <a:ext uri="{FF2B5EF4-FFF2-40B4-BE49-F238E27FC236}">
                <a16:creationId xmlns:a16="http://schemas.microsoft.com/office/drawing/2014/main" id="{E5D3A528-12A6-4C2A-86FD-AF75D5F51C6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712"/>
          <a:stretch/>
        </p:blipFill>
        <p:spPr>
          <a:xfrm>
            <a:off x="1" y="10"/>
            <a:ext cx="4654296" cy="685799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277329" y="640081"/>
            <a:ext cx="6274590" cy="2618686"/>
          </a:xfrm>
          <a:noFill/>
        </p:spPr>
        <p:txBody>
          <a:bodyPr>
            <a:normAutofit/>
          </a:bodyPr>
          <a:lstStyle/>
          <a:p>
            <a:pPr algn="l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伊果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‧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斯特拉溫斯基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277329" y="4008911"/>
            <a:ext cx="6274590" cy="1421068"/>
          </a:xfrm>
          <a:noFill/>
        </p:spPr>
        <p:txBody>
          <a:bodyPr>
            <a:normAutofit fontScale="92500" lnSpcReduction="10000"/>
          </a:bodyPr>
          <a:lstStyle/>
          <a:p>
            <a:pPr algn="l">
              <a:lnSpc>
                <a:spcPct val="70000"/>
              </a:lnSpc>
            </a:pPr>
            <a:r>
              <a:rPr lang="en-US" altLang="zh-TW" sz="3200" dirty="0">
                <a:latin typeface="+mj-ea"/>
                <a:ea typeface="+mj-ea"/>
              </a:rPr>
              <a:t>§20</a:t>
            </a:r>
            <a:r>
              <a:rPr lang="zh-TW" altLang="en-US" sz="3200" dirty="0">
                <a:latin typeface="+mj-ea"/>
                <a:ea typeface="+mj-ea"/>
              </a:rPr>
              <a:t>世紀現代音樂的傳奇人物</a:t>
            </a:r>
            <a:r>
              <a:rPr lang="en-US" altLang="zh-TW" sz="3200" dirty="0">
                <a:latin typeface="+mj-ea"/>
                <a:ea typeface="+mj-ea"/>
              </a:rPr>
              <a:t>§</a:t>
            </a:r>
          </a:p>
          <a:p>
            <a:pPr algn="l">
              <a:lnSpc>
                <a:spcPct val="70000"/>
              </a:lnSpc>
            </a:pPr>
            <a:endParaRPr lang="en-US" altLang="zh-TW" sz="2200" dirty="0"/>
          </a:p>
          <a:p>
            <a:pPr algn="l">
              <a:lnSpc>
                <a:spcPct val="70000"/>
              </a:lnSpc>
            </a:pPr>
            <a:endParaRPr lang="en-US" altLang="zh-TW" sz="2200" dirty="0"/>
          </a:p>
          <a:p>
            <a:pPr algn="l">
              <a:lnSpc>
                <a:spcPct val="70000"/>
              </a:lnSpc>
            </a:pPr>
            <a:r>
              <a:rPr lang="zh-TW" altLang="en-US" sz="2200" dirty="0"/>
              <a:t>組員</a:t>
            </a:r>
            <a:r>
              <a:rPr lang="en-US" altLang="zh-TW" sz="2200" dirty="0"/>
              <a:t>:11</a:t>
            </a:r>
            <a:r>
              <a:rPr lang="zh-TW" altLang="en-US" sz="2200" dirty="0"/>
              <a:t>、</a:t>
            </a:r>
            <a:r>
              <a:rPr lang="en-US" altLang="zh-TW" sz="2200" dirty="0"/>
              <a:t>5</a:t>
            </a:r>
            <a:r>
              <a:rPr lang="zh-TW" altLang="en-US" sz="2200" dirty="0"/>
              <a:t>、</a:t>
            </a:r>
            <a:r>
              <a:rPr lang="en-US" altLang="zh-TW" sz="2200" dirty="0"/>
              <a:t>10</a:t>
            </a:r>
            <a:r>
              <a:rPr lang="zh-TW" altLang="en-US" sz="2200" dirty="0"/>
              <a:t>、   </a:t>
            </a:r>
            <a:r>
              <a:rPr lang="en-US" altLang="zh-TW" sz="2200" dirty="0"/>
              <a:t>12</a:t>
            </a:r>
            <a:endParaRPr lang="zh-TW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46442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簡介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18343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500" dirty="0">
                <a:latin typeface="+mn-ea"/>
              </a:rPr>
              <a:t>生於</a:t>
            </a:r>
            <a:r>
              <a:rPr lang="az-Cyrl-AZ" altLang="zh-TW" sz="3500" dirty="0">
                <a:latin typeface="+mn-ea"/>
              </a:rPr>
              <a:t>1882</a:t>
            </a:r>
            <a:r>
              <a:rPr lang="zh-TW" altLang="en-US" sz="3500" dirty="0">
                <a:latin typeface="+mn-ea"/>
              </a:rPr>
              <a:t>年</a:t>
            </a:r>
            <a:r>
              <a:rPr lang="en-US" altLang="zh-TW" sz="3500" dirty="0">
                <a:latin typeface="+mn-ea"/>
              </a:rPr>
              <a:t>6</a:t>
            </a:r>
            <a:r>
              <a:rPr lang="zh-TW" altLang="en-US" sz="3500" dirty="0">
                <a:latin typeface="+mn-ea"/>
              </a:rPr>
              <a:t>月</a:t>
            </a:r>
            <a:r>
              <a:rPr lang="en-US" altLang="zh-TW" sz="3500" dirty="0">
                <a:latin typeface="+mn-ea"/>
              </a:rPr>
              <a:t>17</a:t>
            </a:r>
            <a:r>
              <a:rPr lang="zh-TW" altLang="en-US" sz="3500" dirty="0">
                <a:latin typeface="+mn-ea"/>
              </a:rPr>
              <a:t>日－</a:t>
            </a:r>
            <a:r>
              <a:rPr lang="en-US" altLang="zh-TW" sz="3500" dirty="0">
                <a:latin typeface="+mn-ea"/>
              </a:rPr>
              <a:t>1971</a:t>
            </a:r>
            <a:r>
              <a:rPr lang="zh-TW" altLang="en-US" sz="3500" dirty="0">
                <a:latin typeface="+mn-ea"/>
              </a:rPr>
              <a:t>年</a:t>
            </a:r>
            <a:r>
              <a:rPr lang="en-US" altLang="zh-TW" sz="3500" dirty="0">
                <a:latin typeface="+mn-ea"/>
              </a:rPr>
              <a:t>4</a:t>
            </a:r>
            <a:r>
              <a:rPr lang="zh-TW" altLang="en-US" sz="3500" dirty="0">
                <a:latin typeface="+mn-ea"/>
              </a:rPr>
              <a:t>月</a:t>
            </a:r>
            <a:r>
              <a:rPr lang="en-US" altLang="zh-TW" sz="3500" dirty="0">
                <a:latin typeface="+mn-ea"/>
              </a:rPr>
              <a:t>6</a:t>
            </a:r>
            <a:r>
              <a:rPr lang="zh-TW" altLang="en-US" sz="3500" dirty="0">
                <a:latin typeface="+mn-ea"/>
              </a:rPr>
              <a:t>日，是</a:t>
            </a:r>
            <a:r>
              <a:rPr lang="zh-TW" altLang="en-US" sz="3500" b="1" dirty="0">
                <a:latin typeface="+mn-ea"/>
              </a:rPr>
              <a:t>印象樂派</a:t>
            </a:r>
            <a:endParaRPr lang="en-US" altLang="zh-TW" sz="3500" b="1" dirty="0">
              <a:latin typeface="+mn-ea"/>
            </a:endParaRPr>
          </a:p>
          <a:p>
            <a:r>
              <a:rPr lang="zh-TW" altLang="en-US" sz="3500" dirty="0">
                <a:latin typeface="+mn-ea"/>
              </a:rPr>
              <a:t>伊果</a:t>
            </a:r>
            <a:r>
              <a:rPr lang="en-US" altLang="zh-TW" sz="3500" dirty="0">
                <a:latin typeface="+mn-ea"/>
              </a:rPr>
              <a:t>‧</a:t>
            </a:r>
            <a:r>
              <a:rPr lang="zh-TW" altLang="en-US" sz="3500" dirty="0">
                <a:latin typeface="+mn-ea"/>
              </a:rPr>
              <a:t>斯特拉溫斯基從小就受到父母的阻撓，希望他讀法律，但是他在</a:t>
            </a:r>
            <a:r>
              <a:rPr lang="en-US" altLang="zh-TW" sz="3500" dirty="0">
                <a:latin typeface="+mn-ea"/>
              </a:rPr>
              <a:t>1902</a:t>
            </a:r>
            <a:r>
              <a:rPr lang="zh-TW" altLang="en-US" sz="3500" dirty="0">
                <a:latin typeface="+mn-ea"/>
              </a:rPr>
              <a:t>年放棄法律，並遇到李姆斯基</a:t>
            </a:r>
            <a:r>
              <a:rPr lang="en-US" altLang="zh-TW" sz="3500" dirty="0">
                <a:latin typeface="+mn-ea"/>
              </a:rPr>
              <a:t>‧</a:t>
            </a:r>
            <a:r>
              <a:rPr lang="zh-TW" altLang="en-US" sz="3500" dirty="0">
                <a:latin typeface="+mn-ea"/>
              </a:rPr>
              <a:t>柯薩科夫，便開始了他的音樂路程。</a:t>
            </a:r>
            <a:endParaRPr lang="en-US" altLang="zh-TW" sz="3500" dirty="0">
              <a:latin typeface="+mn-ea"/>
            </a:endParaRPr>
          </a:p>
          <a:p>
            <a:r>
              <a:rPr lang="zh-TW" altLang="en-US" sz="3500" dirty="0">
                <a:latin typeface="+mn-ea"/>
              </a:rPr>
              <a:t>其中的</a:t>
            </a:r>
            <a:r>
              <a:rPr lang="en-US" altLang="zh-TW" sz="3500" dirty="0">
                <a:latin typeface="+mn-ea"/>
              </a:rPr>
              <a:t>《</a:t>
            </a:r>
            <a:r>
              <a:rPr lang="zh-TW" altLang="en-US" sz="3500" dirty="0">
                <a:latin typeface="+mn-ea"/>
              </a:rPr>
              <a:t>春之祭</a:t>
            </a:r>
            <a:r>
              <a:rPr lang="en-US" altLang="zh-TW" sz="3500" dirty="0">
                <a:latin typeface="+mn-ea"/>
              </a:rPr>
              <a:t>》</a:t>
            </a:r>
            <a:r>
              <a:rPr lang="zh-TW" altLang="en-US" sz="3500" dirty="0">
                <a:latin typeface="+mn-ea"/>
              </a:rPr>
              <a:t>讓往後的作曲者思考旋律的結構，也認為是讓史特拉汶斯基有長久聲譽的關鍵，革命性地拓展了音樂設計的邊界。</a:t>
            </a:r>
            <a:endParaRPr lang="en-US" altLang="zh-TW" sz="3500" dirty="0">
              <a:latin typeface="+mn-ea"/>
            </a:endParaRP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向下箭號 3"/>
          <p:cNvSpPr/>
          <p:nvPr/>
        </p:nvSpPr>
        <p:spPr>
          <a:xfrm>
            <a:off x="2386202" y="889233"/>
            <a:ext cx="331831" cy="3858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5569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84467" y="870533"/>
            <a:ext cx="9603275" cy="821908"/>
          </a:xfrm>
        </p:spPr>
        <p:txBody>
          <a:bodyPr>
            <a:normAutofit/>
          </a:bodyPr>
          <a:lstStyle/>
          <a:p>
            <a:r>
              <a:rPr lang="zh-TW" altLang="en-US" sz="4400" dirty="0"/>
              <a:t>音樂風格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84467" y="1862355"/>
            <a:ext cx="9603275" cy="4160939"/>
          </a:xfrm>
        </p:spPr>
        <p:txBody>
          <a:bodyPr>
            <a:noAutofit/>
          </a:bodyPr>
          <a:lstStyle/>
          <a:p>
            <a:r>
              <a:rPr lang="zh-TW" altLang="en-US" sz="2600" dirty="0"/>
              <a:t>早期</a:t>
            </a:r>
            <a:r>
              <a:rPr lang="en-US" altLang="zh-TW" sz="2600" dirty="0"/>
              <a:t>(1907-1919):</a:t>
            </a:r>
            <a:r>
              <a:rPr lang="zh-TW" altLang="en-US" sz="2600" dirty="0"/>
              <a:t>受到里姆斯基－科薩科夫影響，作品當中帶有強烈的印象主義色彩。 </a:t>
            </a:r>
            <a:r>
              <a:rPr lang="en-US" altLang="zh-TW" sz="2600" dirty="0"/>
              <a:t>《</a:t>
            </a:r>
            <a:r>
              <a:rPr lang="zh-TW" altLang="en-US" sz="2600" dirty="0"/>
              <a:t>火鳥</a:t>
            </a:r>
            <a:r>
              <a:rPr lang="en-US" altLang="zh-TW" sz="2600" dirty="0"/>
              <a:t>》</a:t>
            </a:r>
            <a:r>
              <a:rPr lang="zh-TW" altLang="en-US" sz="2600" dirty="0"/>
              <a:t>之後，逐漸向原始主義靠攏。作品大多為芭蕾音樂。</a:t>
            </a:r>
            <a:endParaRPr lang="en-US" altLang="zh-TW" sz="2600" dirty="0"/>
          </a:p>
          <a:p>
            <a:r>
              <a:rPr lang="zh-TW" altLang="en-US" sz="2600" dirty="0"/>
              <a:t>中期</a:t>
            </a:r>
            <a:r>
              <a:rPr lang="en-US" altLang="zh-TW" sz="2600" dirty="0"/>
              <a:t>(1920-1954):</a:t>
            </a:r>
            <a:r>
              <a:rPr lang="zh-TW" altLang="en-US" sz="2600" dirty="0"/>
              <a:t>作品進入了新古典主義時期，作品顯得理智、冷漠、客觀。在融入爵士風格的過程中，卻產生了一種怪異、嘲諷的特色。這一時期的代表作為</a:t>
            </a:r>
            <a:r>
              <a:rPr lang="en-US" altLang="zh-TW" sz="2600" dirty="0"/>
              <a:t>《</a:t>
            </a:r>
            <a:r>
              <a:rPr lang="zh-TW" altLang="en-US" sz="2600" dirty="0"/>
              <a:t>士兵的故事</a:t>
            </a:r>
            <a:r>
              <a:rPr lang="en-US" altLang="zh-TW" sz="2600" dirty="0"/>
              <a:t>》</a:t>
            </a:r>
            <a:r>
              <a:rPr lang="zh-TW" altLang="en-US" sz="2600" dirty="0"/>
              <a:t>。</a:t>
            </a:r>
            <a:endParaRPr lang="en-US" altLang="zh-TW" sz="2600" dirty="0"/>
          </a:p>
          <a:p>
            <a:r>
              <a:rPr lang="zh-TW" altLang="en-US" sz="2600" dirty="0"/>
              <a:t>後期</a:t>
            </a:r>
            <a:r>
              <a:rPr lang="en-US" altLang="zh-TW" sz="2600" dirty="0"/>
              <a:t>(1954-1968):</a:t>
            </a:r>
            <a:r>
              <a:rPr lang="zh-TW" altLang="en-US" sz="2600" dirty="0"/>
              <a:t>運用十二音和總體序列主義來進行創作，將兩種長期分裂的音樂潮流融合到一起。</a:t>
            </a:r>
          </a:p>
        </p:txBody>
      </p:sp>
      <p:sp>
        <p:nvSpPr>
          <p:cNvPr id="4" name="箭號: 向下 3">
            <a:extLst>
              <a:ext uri="{FF2B5EF4-FFF2-40B4-BE49-F238E27FC236}">
                <a16:creationId xmlns:a16="http://schemas.microsoft.com/office/drawing/2014/main" id="{37345F06-EF0F-4154-A527-1998C3CAA313}"/>
              </a:ext>
            </a:extLst>
          </p:cNvPr>
          <p:cNvSpPr/>
          <p:nvPr/>
        </p:nvSpPr>
        <p:spPr>
          <a:xfrm>
            <a:off x="3790950" y="991586"/>
            <a:ext cx="447675" cy="4657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3610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/>
              <a:t>創作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08843"/>
          </a:xfrm>
        </p:spPr>
        <p:txBody>
          <a:bodyPr>
            <a:noAutofit/>
          </a:bodyPr>
          <a:lstStyle/>
          <a:p>
            <a:r>
              <a:rPr lang="en-US" altLang="zh-TW" sz="3100" dirty="0"/>
              <a:t>《</a:t>
            </a:r>
            <a:r>
              <a:rPr lang="zh-TW" altLang="en-US" sz="3100" dirty="0"/>
              <a:t>火鳥</a:t>
            </a:r>
            <a:r>
              <a:rPr lang="en-US" altLang="zh-TW" sz="3100" dirty="0"/>
              <a:t>》(The Firebird,1910)</a:t>
            </a:r>
          </a:p>
          <a:p>
            <a:r>
              <a:rPr lang="en-US" altLang="zh-TW" sz="3100" dirty="0"/>
              <a:t>《</a:t>
            </a:r>
            <a:r>
              <a:rPr lang="zh-TW" altLang="en-US" sz="3100" dirty="0"/>
              <a:t>夜鶯之歌</a:t>
            </a:r>
            <a:r>
              <a:rPr lang="en-US" altLang="zh-TW" sz="3100" dirty="0"/>
              <a:t>》(Le Chant du Rossignol,1917)</a:t>
            </a:r>
          </a:p>
          <a:p>
            <a:r>
              <a:rPr lang="en-US" altLang="zh-TW" sz="3100" dirty="0"/>
              <a:t>《</a:t>
            </a:r>
            <a:r>
              <a:rPr lang="zh-TW" altLang="en-US" sz="3100" dirty="0"/>
              <a:t>春之祭</a:t>
            </a:r>
            <a:r>
              <a:rPr lang="en-US" altLang="zh-TW" sz="3100" dirty="0"/>
              <a:t>》(The Rite of Spring,1913)</a:t>
            </a:r>
          </a:p>
          <a:p>
            <a:r>
              <a:rPr lang="en-US" altLang="zh-TW" sz="3100" dirty="0"/>
              <a:t>《</a:t>
            </a:r>
            <a:r>
              <a:rPr lang="zh-TW" altLang="en-US" sz="3100" dirty="0"/>
              <a:t>士兵的故事</a:t>
            </a:r>
            <a:r>
              <a:rPr lang="en-US" altLang="zh-TW" sz="3100" dirty="0"/>
              <a:t>》(The Soldier's Tale,1918)</a:t>
            </a:r>
          </a:p>
          <a:p>
            <a:r>
              <a:rPr lang="en-US" altLang="zh-TW" sz="3100" dirty="0"/>
              <a:t>《</a:t>
            </a:r>
            <a:r>
              <a:rPr lang="zh-TW" altLang="en-US" sz="3100" dirty="0"/>
              <a:t>競賽</a:t>
            </a:r>
            <a:r>
              <a:rPr lang="en-US" altLang="zh-TW" sz="3100" dirty="0"/>
              <a:t>》(Agon,1957)→</a:t>
            </a:r>
            <a:r>
              <a:rPr lang="zh-TW" altLang="en-US" sz="3100" dirty="0"/>
              <a:t>採以十二音列創作</a:t>
            </a:r>
          </a:p>
        </p:txBody>
      </p:sp>
      <p:sp>
        <p:nvSpPr>
          <p:cNvPr id="4" name="箭號: 向下 3">
            <a:extLst>
              <a:ext uri="{FF2B5EF4-FFF2-40B4-BE49-F238E27FC236}">
                <a16:creationId xmlns:a16="http://schemas.microsoft.com/office/drawing/2014/main" id="{B55BEE83-AD4C-4E78-B005-EE6EC6AD79D0}"/>
              </a:ext>
            </a:extLst>
          </p:cNvPr>
          <p:cNvSpPr/>
          <p:nvPr/>
        </p:nvSpPr>
        <p:spPr>
          <a:xfrm>
            <a:off x="2714625" y="942975"/>
            <a:ext cx="409575" cy="4667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2329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/>
              <a:t>春之祭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99318"/>
          </a:xfrm>
        </p:spPr>
        <p:txBody>
          <a:bodyPr>
            <a:normAutofit/>
          </a:bodyPr>
          <a:lstStyle/>
          <a:p>
            <a:r>
              <a:rPr lang="zh-TW" altLang="en-US" dirty="0"/>
              <a:t>全曲共分兩幕十四個部分。</a:t>
            </a:r>
            <a:endParaRPr lang="en-US" altLang="zh-TW" dirty="0"/>
          </a:p>
          <a:p>
            <a:r>
              <a:rPr lang="zh-TW" altLang="en-US" dirty="0"/>
              <a:t>第一幕</a:t>
            </a:r>
            <a:r>
              <a:rPr lang="en-US" altLang="zh-TW" dirty="0"/>
              <a:t>《</a:t>
            </a:r>
            <a:r>
              <a:rPr lang="zh-TW" altLang="en-US" dirty="0"/>
              <a:t>大地的崇拜</a:t>
            </a:r>
            <a:r>
              <a:rPr lang="en-US" altLang="zh-TW" dirty="0"/>
              <a:t>》</a:t>
            </a:r>
            <a:r>
              <a:rPr lang="zh-TW" altLang="en-US" dirty="0"/>
              <a:t>共有八個舞曲組成</a:t>
            </a:r>
            <a:endParaRPr lang="en-US" altLang="zh-TW" dirty="0"/>
          </a:p>
          <a:p>
            <a:r>
              <a:rPr lang="zh-TW" altLang="en-US" dirty="0"/>
              <a:t>第二幕</a:t>
            </a:r>
            <a:r>
              <a:rPr lang="en-US" altLang="zh-TW" dirty="0"/>
              <a:t>《</a:t>
            </a:r>
            <a:r>
              <a:rPr lang="zh-TW" altLang="en-US" dirty="0"/>
              <a:t>祭獻</a:t>
            </a:r>
            <a:r>
              <a:rPr lang="en-US" altLang="zh-TW" dirty="0"/>
              <a:t>》</a:t>
            </a:r>
            <a:r>
              <a:rPr lang="zh-TW" altLang="en-US" dirty="0"/>
              <a:t>由六個舞曲組成。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影片欣賞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zh-TW" altLang="en-US" dirty="0">
                <a:hlinkClick r:id="rId2"/>
              </a:rPr>
              <a:t>春之祭</a:t>
            </a:r>
            <a:r>
              <a:rPr lang="en-US" altLang="zh-TW" dirty="0">
                <a:hlinkClick r:id="rId2"/>
              </a:rPr>
              <a:t>-</a:t>
            </a:r>
            <a:r>
              <a:rPr lang="zh-TW" altLang="en-US" dirty="0">
                <a:hlinkClick r:id="rId2"/>
              </a:rPr>
              <a:t>芭蕾舞劇</a:t>
            </a:r>
            <a:r>
              <a:rPr lang="en-US" altLang="zh-TW" dirty="0">
                <a:hlinkClick r:id="rId2"/>
              </a:rPr>
              <a:t>(</a:t>
            </a:r>
            <a:r>
              <a:rPr lang="zh-TW" altLang="en-US" dirty="0">
                <a:hlinkClick r:id="rId2"/>
              </a:rPr>
              <a:t>節錄</a:t>
            </a:r>
            <a:r>
              <a:rPr lang="en-US" altLang="zh-TW" dirty="0">
                <a:hlinkClick r:id="rId2"/>
              </a:rPr>
              <a:t>)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6" name="箭號: 向下 5">
            <a:extLst>
              <a:ext uri="{FF2B5EF4-FFF2-40B4-BE49-F238E27FC236}">
                <a16:creationId xmlns:a16="http://schemas.microsoft.com/office/drawing/2014/main" id="{C4AB2F6B-E885-44B0-B8B3-CD3B7622C3A2}"/>
              </a:ext>
            </a:extLst>
          </p:cNvPr>
          <p:cNvSpPr/>
          <p:nvPr/>
        </p:nvSpPr>
        <p:spPr>
          <a:xfrm>
            <a:off x="3257550" y="952500"/>
            <a:ext cx="400050" cy="4476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8" name="圖片 7" descr="一張含有 男人, 電子用品 的圖片&#10;&#10;描述是以高可信度產生">
            <a:extLst>
              <a:ext uri="{FF2B5EF4-FFF2-40B4-BE49-F238E27FC236}">
                <a16:creationId xmlns:a16="http://schemas.microsoft.com/office/drawing/2014/main" id="{A0B0707C-26E8-4D4B-A16B-87B8EF54773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6377" y="3390769"/>
            <a:ext cx="4082446" cy="2115232"/>
          </a:xfrm>
          <a:prstGeom prst="rect">
            <a:avLst/>
          </a:prstGeom>
        </p:spPr>
      </p:pic>
      <p:pic>
        <p:nvPicPr>
          <p:cNvPr id="10" name="圖片 9" descr="一張含有 運動 的圖片&#10;&#10;產生非常高可信度的描述">
            <a:extLst>
              <a:ext uri="{FF2B5EF4-FFF2-40B4-BE49-F238E27FC236}">
                <a16:creationId xmlns:a16="http://schemas.microsoft.com/office/drawing/2014/main" id="{CD9726FA-EF53-4E5C-9491-F850662DBB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63621" y="3390769"/>
            <a:ext cx="3944192" cy="2115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44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有獎徵答</a:t>
            </a:r>
          </a:p>
        </p:txBody>
      </p:sp>
      <p:sp>
        <p:nvSpPr>
          <p:cNvPr id="10" name="內容版面配置區 9">
            <a:extLst>
              <a:ext uri="{FF2B5EF4-FFF2-40B4-BE49-F238E27FC236}">
                <a16:creationId xmlns:a16="http://schemas.microsoft.com/office/drawing/2014/main" id="{E781AD5E-7E1B-4FEF-8DD7-619C6020E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66512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18520E-741C-458F-8B62-26AAEEE3F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資料來源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0D4E93E-077B-4709-ADB8-F05CB07D2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altLang="zh-TW" dirty="0">
                <a:hlinkClick r:id="rId2"/>
              </a:rPr>
              <a:t>https://goo.gl/qaeIlQ</a:t>
            </a:r>
            <a:endParaRPr lang="en-US" altLang="zh-TW" dirty="0"/>
          </a:p>
          <a:p>
            <a:pPr marL="457200" indent="-457200">
              <a:buFont typeface="+mj-lt"/>
              <a:buAutoNum type="arabicPeriod"/>
            </a:pPr>
            <a:endParaRPr lang="en-US" altLang="zh-TW" dirty="0">
              <a:hlinkClick r:id="rId3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TW" dirty="0">
                <a:hlinkClick r:id="rId3"/>
              </a:rPr>
              <a:t>https://goo.gl/DUt3n7</a:t>
            </a:r>
            <a:endParaRPr lang="en-US" altLang="zh-TW" dirty="0"/>
          </a:p>
          <a:p>
            <a:pPr marL="457200" indent="-457200">
              <a:buFont typeface="+mj-lt"/>
              <a:buAutoNum type="arabicPeriod"/>
            </a:pPr>
            <a:endParaRPr lang="en-US" altLang="zh-TW" dirty="0">
              <a:hlinkClick r:id="rId4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TW">
                <a:hlinkClick r:id="rId4"/>
              </a:rPr>
              <a:t>https</a:t>
            </a:r>
            <a:r>
              <a:rPr lang="en-US" altLang="zh-TW" dirty="0">
                <a:hlinkClick r:id="rId4"/>
              </a:rPr>
              <a:t>://goo.gl/HvoMzb</a:t>
            </a:r>
            <a:endParaRPr lang="en-US" altLang="zh-TW" dirty="0"/>
          </a:p>
          <a:p>
            <a:pPr marL="457200" indent="-457200">
              <a:buFont typeface="+mj-lt"/>
              <a:buAutoNum type="arabicPeriod"/>
            </a:pPr>
            <a:endParaRPr lang="zh-TW" altLang="en-US" dirty="0"/>
          </a:p>
        </p:txBody>
      </p:sp>
      <p:sp>
        <p:nvSpPr>
          <p:cNvPr id="4" name="箭號: 向下 3">
            <a:extLst>
              <a:ext uri="{FF2B5EF4-FFF2-40B4-BE49-F238E27FC236}">
                <a16:creationId xmlns:a16="http://schemas.microsoft.com/office/drawing/2014/main" id="{FF27AE94-2D49-463E-837B-9BC5A4F5C513}"/>
              </a:ext>
            </a:extLst>
          </p:cNvPr>
          <p:cNvSpPr/>
          <p:nvPr/>
        </p:nvSpPr>
        <p:spPr>
          <a:xfrm>
            <a:off x="3179427" y="896278"/>
            <a:ext cx="394283" cy="4110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1949669"/>
      </p:ext>
    </p:extLst>
  </p:cSld>
  <p:clrMapOvr>
    <a:masterClrMapping/>
  </p:clrMapOvr>
</p:sld>
</file>

<file path=ppt/theme/theme1.xml><?xml version="1.0" encoding="utf-8"?>
<a:theme xmlns:a="http://schemas.openxmlformats.org/drawingml/2006/main" name="圖庫">
  <a:themeElements>
    <a:clrScheme name="圖庫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圖庫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圖庫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83</TotalTime>
  <Words>390</Words>
  <Application>Microsoft Office PowerPoint</Application>
  <PresentationFormat>寬螢幕</PresentationFormat>
  <Paragraphs>36</Paragraphs>
  <Slides>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Gill Sans MT</vt:lpstr>
      <vt:lpstr>圖庫</vt:lpstr>
      <vt:lpstr>伊果‧斯特拉溫斯基</vt:lpstr>
      <vt:lpstr>簡介</vt:lpstr>
      <vt:lpstr>音樂風格</vt:lpstr>
      <vt:lpstr>創作</vt:lpstr>
      <vt:lpstr>春之祭</vt:lpstr>
      <vt:lpstr>有獎徵答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伊果‧斯特拉溫斯基</dc:title>
  <dc:creator>student</dc:creator>
  <cp:lastModifiedBy>蔡浤緯</cp:lastModifiedBy>
  <cp:revision>21</cp:revision>
  <dcterms:created xsi:type="dcterms:W3CDTF">2017-06-15T07:09:46Z</dcterms:created>
  <dcterms:modified xsi:type="dcterms:W3CDTF">2017-06-15T14:05:22Z</dcterms:modified>
</cp:coreProperties>
</file>