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  <p:sldId id="264" r:id="rId9"/>
    <p:sldId id="259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7472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981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8496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5118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714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769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3616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661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636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1722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444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609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700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09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9879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755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06F94-8DC7-43DA-9207-856F749E99AC}" type="datetimeFigureOut">
              <a:rPr lang="zh-TW" altLang="en-US" smtClean="0"/>
              <a:t>2016/1/28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977ADDE-65F5-4309-BADE-018D6388E6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744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764491" y="965200"/>
            <a:ext cx="3252087" cy="1409236"/>
          </a:xfrm>
        </p:spPr>
        <p:txBody>
          <a:bodyPr/>
          <a:lstStyle/>
          <a:p>
            <a:r>
              <a:rPr lang="zh-TW" altLang="en-US" sz="80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</a:rPr>
              <a:t>巴克</a:t>
            </a:r>
            <a:r>
              <a:rPr lang="zh-TW" altLang="en-US" sz="8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accent1"/>
                  </a:outerShdw>
                </a:effectLst>
              </a:rPr>
              <a:t>里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897716" y="4546600"/>
            <a:ext cx="4985635" cy="791632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accent4"/>
                </a:solidFill>
              </a:rPr>
              <a:t>編輯者</a:t>
            </a:r>
            <a:r>
              <a:rPr lang="en-US" altLang="zh-TW" sz="3200" dirty="0" smtClean="0">
                <a:solidFill>
                  <a:schemeClr val="accent4"/>
                </a:solidFill>
              </a:rPr>
              <a:t>:108</a:t>
            </a:r>
            <a:r>
              <a:rPr lang="zh-TW" altLang="en-US" sz="3200" dirty="0" smtClean="0">
                <a:solidFill>
                  <a:schemeClr val="accent4"/>
                </a:solidFill>
              </a:rPr>
              <a:t>陳亭茲  許倚榛</a:t>
            </a:r>
            <a:endParaRPr lang="en-US" altLang="zh-TW" sz="3200" dirty="0" smtClean="0">
              <a:solidFill>
                <a:schemeClr val="accent4"/>
              </a:solidFill>
            </a:endParaRPr>
          </a:p>
          <a:p>
            <a:endParaRPr lang="zh-TW" altLang="en-US" sz="3200" dirty="0">
              <a:solidFill>
                <a:schemeClr val="accent4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00" y="1280160"/>
            <a:ext cx="2476500" cy="380142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1562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zh-TW" altLang="en-US" sz="6600" dirty="0" smtClean="0"/>
              <a:t>              </a:t>
            </a:r>
            <a:r>
              <a:rPr lang="zh-TW" altLang="en-US" sz="6600" dirty="0" smtClean="0">
                <a:solidFill>
                  <a:srgbClr val="7030A0"/>
                </a:solidFill>
              </a:rPr>
              <a:t>大綱</a:t>
            </a:r>
            <a:endParaRPr lang="zh-TW" altLang="en-US" sz="66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n"/>
            </a:pPr>
            <a:r>
              <a:rPr lang="zh-TW" altLang="en-US" sz="7200" dirty="0" smtClean="0">
                <a:solidFill>
                  <a:srgbClr val="00B050"/>
                </a:solidFill>
              </a:rPr>
              <a:t>巴克禮來台時間</a:t>
            </a:r>
            <a:endParaRPr lang="en-US" altLang="zh-TW" sz="7200" dirty="0" smtClean="0">
              <a:solidFill>
                <a:srgbClr val="00B05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n"/>
            </a:pPr>
            <a:r>
              <a:rPr lang="zh-TW" altLang="en-US" sz="7200" dirty="0" smtClean="0">
                <a:solidFill>
                  <a:srgbClr val="00B050"/>
                </a:solidFill>
              </a:rPr>
              <a:t>巴克</a:t>
            </a:r>
            <a:r>
              <a:rPr lang="zh-TW" altLang="en-US" sz="7200" dirty="0">
                <a:solidFill>
                  <a:srgbClr val="00B050"/>
                </a:solidFill>
              </a:rPr>
              <a:t>禮</a:t>
            </a:r>
            <a:r>
              <a:rPr lang="zh-TW" altLang="en-US" sz="7200" dirty="0" smtClean="0">
                <a:solidFill>
                  <a:srgbClr val="00B050"/>
                </a:solidFill>
              </a:rPr>
              <a:t>傳教地</a:t>
            </a:r>
            <a:endParaRPr lang="en-US" altLang="zh-TW" sz="7200" dirty="0" smtClean="0">
              <a:solidFill>
                <a:srgbClr val="00B05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n"/>
            </a:pPr>
            <a:r>
              <a:rPr lang="zh-TW" altLang="en-US" sz="7200" dirty="0" smtClean="0">
                <a:solidFill>
                  <a:srgbClr val="00B050"/>
                </a:solidFill>
              </a:rPr>
              <a:t>巴克</a:t>
            </a:r>
            <a:r>
              <a:rPr lang="zh-TW" altLang="en-US" sz="7200" dirty="0">
                <a:solidFill>
                  <a:srgbClr val="00B050"/>
                </a:solidFill>
              </a:rPr>
              <a:t>禮</a:t>
            </a:r>
            <a:r>
              <a:rPr lang="zh-TW" altLang="en-US" sz="7200" dirty="0" smtClean="0">
                <a:solidFill>
                  <a:srgbClr val="00B050"/>
                </a:solidFill>
              </a:rPr>
              <a:t>貢獻</a:t>
            </a:r>
            <a:endParaRPr lang="en-US" altLang="zh-TW" sz="7200" dirty="0" smtClean="0">
              <a:solidFill>
                <a:srgbClr val="00B05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n"/>
            </a:pPr>
            <a:endParaRPr lang="en-US" altLang="zh-TW" sz="72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367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2534" y="609600"/>
            <a:ext cx="8596668" cy="1320800"/>
          </a:xfrm>
        </p:spPr>
        <p:txBody>
          <a:bodyPr/>
          <a:lstStyle/>
          <a:p>
            <a:r>
              <a:rPr lang="zh-TW" altLang="en-US" dirty="0" smtClean="0"/>
              <a:t>巴克禮來台時間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72534" y="1270000"/>
            <a:ext cx="8596668" cy="4317999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2600" dirty="0" smtClean="0">
                <a:solidFill>
                  <a:srgbClr val="0070C0"/>
                </a:solidFill>
              </a:rPr>
              <a:t>巴克禮的行程</a:t>
            </a:r>
            <a:r>
              <a:rPr lang="en-US" altLang="zh-TW" sz="2600" dirty="0" smtClean="0">
                <a:solidFill>
                  <a:srgbClr val="0070C0"/>
                </a:solidFill>
              </a:rPr>
              <a:t>:</a:t>
            </a:r>
          </a:p>
          <a:p>
            <a:r>
              <a:rPr lang="zh-TW" altLang="en-US" sz="2600" dirty="0" smtClean="0">
                <a:solidFill>
                  <a:srgbClr val="0070C0"/>
                </a:solidFill>
              </a:rPr>
              <a:t>巴克禮在</a:t>
            </a:r>
            <a:r>
              <a:rPr lang="en-US" altLang="zh-TW" sz="2600" dirty="0" smtClean="0">
                <a:solidFill>
                  <a:srgbClr val="0070C0"/>
                </a:solidFill>
              </a:rPr>
              <a:t>1875</a:t>
            </a:r>
            <a:r>
              <a:rPr lang="zh-TW" altLang="en-US" sz="2600" dirty="0" smtClean="0">
                <a:solidFill>
                  <a:srgbClr val="0070C0"/>
                </a:solidFill>
              </a:rPr>
              <a:t>年</a:t>
            </a:r>
            <a:r>
              <a:rPr lang="en-US" altLang="zh-TW" sz="2600" dirty="0" smtClean="0">
                <a:solidFill>
                  <a:srgbClr val="0070C0"/>
                </a:solidFill>
              </a:rPr>
              <a:t>6</a:t>
            </a:r>
            <a:r>
              <a:rPr lang="zh-TW" altLang="en-US" sz="2600" dirty="0" smtClean="0">
                <a:solidFill>
                  <a:srgbClr val="0070C0"/>
                </a:solidFill>
              </a:rPr>
              <a:t>月</a:t>
            </a:r>
            <a:r>
              <a:rPr lang="en-US" altLang="zh-TW" sz="2600" dirty="0" smtClean="0">
                <a:solidFill>
                  <a:srgbClr val="0070C0"/>
                </a:solidFill>
              </a:rPr>
              <a:t>5</a:t>
            </a:r>
            <a:r>
              <a:rPr lang="zh-TW" altLang="en-US" sz="2600" dirty="0" smtClean="0">
                <a:solidFill>
                  <a:srgbClr val="0070C0"/>
                </a:solidFill>
              </a:rPr>
              <a:t>日來台</a:t>
            </a:r>
            <a:r>
              <a:rPr lang="en-US" altLang="zh-TW" sz="2600" dirty="0" smtClean="0">
                <a:solidFill>
                  <a:srgbClr val="0070C0"/>
                </a:solidFill>
              </a:rPr>
              <a:t>(26</a:t>
            </a:r>
            <a:r>
              <a:rPr lang="zh-TW" altLang="en-US" sz="2600" dirty="0" smtClean="0">
                <a:solidFill>
                  <a:srgbClr val="0070C0"/>
                </a:solidFill>
              </a:rPr>
              <a:t>歲</a:t>
            </a:r>
            <a:r>
              <a:rPr lang="en-US" altLang="zh-TW" sz="2600" dirty="0" smtClean="0">
                <a:solidFill>
                  <a:srgbClr val="0070C0"/>
                </a:solidFill>
              </a:rPr>
              <a:t>)</a:t>
            </a:r>
            <a:r>
              <a:rPr lang="zh-TW" altLang="en-US" sz="2600" dirty="0" smtClean="0">
                <a:solidFill>
                  <a:srgbClr val="0070C0"/>
                </a:solidFill>
              </a:rPr>
              <a:t>  </a:t>
            </a:r>
            <a:endParaRPr lang="en-US" altLang="zh-TW" sz="2600" dirty="0" smtClean="0">
              <a:solidFill>
                <a:srgbClr val="0070C0"/>
              </a:solidFill>
            </a:endParaRPr>
          </a:p>
          <a:p>
            <a:r>
              <a:rPr lang="zh-TW" altLang="en-US" sz="2600" dirty="0" smtClean="0">
                <a:solidFill>
                  <a:srgbClr val="0070C0"/>
                </a:solidFill>
              </a:rPr>
              <a:t>他在</a:t>
            </a:r>
            <a:r>
              <a:rPr lang="en-US" altLang="zh-TW" sz="2600" dirty="0" smtClean="0">
                <a:solidFill>
                  <a:srgbClr val="0070C0"/>
                </a:solidFill>
              </a:rPr>
              <a:t>1881</a:t>
            </a:r>
            <a:r>
              <a:rPr lang="zh-TW" altLang="en-US" sz="2600" dirty="0" smtClean="0">
                <a:solidFill>
                  <a:srgbClr val="0070C0"/>
                </a:solidFill>
              </a:rPr>
              <a:t>年</a:t>
            </a:r>
            <a:r>
              <a:rPr lang="en-US" altLang="zh-TW" sz="2600" dirty="0" smtClean="0">
                <a:solidFill>
                  <a:srgbClr val="0070C0"/>
                </a:solidFill>
              </a:rPr>
              <a:t>10</a:t>
            </a:r>
            <a:r>
              <a:rPr lang="zh-TW" altLang="en-US" sz="2600" dirty="0" smtClean="0">
                <a:solidFill>
                  <a:srgbClr val="0070C0"/>
                </a:solidFill>
              </a:rPr>
              <a:t>月</a:t>
            </a:r>
            <a:r>
              <a:rPr lang="en-US" altLang="zh-TW" sz="2600" dirty="0" smtClean="0">
                <a:solidFill>
                  <a:srgbClr val="0070C0"/>
                </a:solidFill>
              </a:rPr>
              <a:t>17</a:t>
            </a:r>
            <a:r>
              <a:rPr lang="zh-TW" altLang="en-US" sz="2600" dirty="0" smtClean="0">
                <a:solidFill>
                  <a:srgbClr val="0070C0"/>
                </a:solidFill>
              </a:rPr>
              <a:t>日搭船回國</a:t>
            </a:r>
            <a:r>
              <a:rPr lang="en-US" altLang="zh-TW" sz="2600" dirty="0" smtClean="0">
                <a:solidFill>
                  <a:srgbClr val="0070C0"/>
                </a:solidFill>
              </a:rPr>
              <a:t>(</a:t>
            </a:r>
            <a:r>
              <a:rPr lang="zh-TW" altLang="en-US" sz="2600" dirty="0" smtClean="0">
                <a:solidFill>
                  <a:srgbClr val="0070C0"/>
                </a:solidFill>
              </a:rPr>
              <a:t>第</a:t>
            </a:r>
            <a:r>
              <a:rPr lang="en-US" altLang="zh-TW" sz="2600" dirty="0" smtClean="0">
                <a:solidFill>
                  <a:srgbClr val="0070C0"/>
                </a:solidFill>
              </a:rPr>
              <a:t>1</a:t>
            </a:r>
            <a:r>
              <a:rPr lang="zh-TW" altLang="en-US" sz="2600" dirty="0" smtClean="0">
                <a:solidFill>
                  <a:srgbClr val="0070C0"/>
                </a:solidFill>
              </a:rPr>
              <a:t>次</a:t>
            </a:r>
            <a:r>
              <a:rPr lang="en-US" altLang="zh-TW" sz="2600" dirty="0" smtClean="0">
                <a:solidFill>
                  <a:srgbClr val="0070C0"/>
                </a:solidFill>
              </a:rPr>
              <a:t>)</a:t>
            </a:r>
            <a:r>
              <a:rPr lang="zh-TW" altLang="en-US" sz="2600" dirty="0" smtClean="0">
                <a:solidFill>
                  <a:srgbClr val="0070C0"/>
                </a:solidFill>
              </a:rPr>
              <a:t>   </a:t>
            </a:r>
            <a:endParaRPr lang="en-US" altLang="zh-TW" sz="2600" dirty="0" smtClean="0">
              <a:solidFill>
                <a:srgbClr val="0070C0"/>
              </a:solidFill>
            </a:endParaRPr>
          </a:p>
          <a:p>
            <a:r>
              <a:rPr lang="zh-TW" altLang="en-US" sz="2600" dirty="0" smtClean="0">
                <a:solidFill>
                  <a:srgbClr val="0070C0"/>
                </a:solidFill>
              </a:rPr>
              <a:t>第</a:t>
            </a:r>
            <a:r>
              <a:rPr lang="en-US" altLang="zh-TW" sz="2600" dirty="0" smtClean="0">
                <a:solidFill>
                  <a:srgbClr val="0070C0"/>
                </a:solidFill>
              </a:rPr>
              <a:t>2</a:t>
            </a:r>
            <a:r>
              <a:rPr lang="zh-TW" altLang="en-US" sz="2600" dirty="0" smtClean="0">
                <a:solidFill>
                  <a:srgbClr val="0070C0"/>
                </a:solidFill>
              </a:rPr>
              <a:t>次是在</a:t>
            </a:r>
            <a:r>
              <a:rPr lang="en-US" altLang="zh-TW" sz="2600" dirty="0" smtClean="0">
                <a:solidFill>
                  <a:srgbClr val="0070C0"/>
                </a:solidFill>
              </a:rPr>
              <a:t>1891</a:t>
            </a:r>
            <a:r>
              <a:rPr lang="zh-TW" altLang="en-US" sz="2600" dirty="0" smtClean="0">
                <a:solidFill>
                  <a:srgbClr val="0070C0"/>
                </a:solidFill>
              </a:rPr>
              <a:t>年</a:t>
            </a:r>
            <a:r>
              <a:rPr lang="en-US" altLang="zh-TW" sz="2600" dirty="0" smtClean="0">
                <a:solidFill>
                  <a:srgbClr val="0070C0"/>
                </a:solidFill>
              </a:rPr>
              <a:t>4</a:t>
            </a:r>
            <a:r>
              <a:rPr lang="zh-TW" altLang="en-US" sz="2600" dirty="0" smtClean="0">
                <a:solidFill>
                  <a:srgbClr val="0070C0"/>
                </a:solidFill>
              </a:rPr>
              <a:t>月</a:t>
            </a:r>
            <a:r>
              <a:rPr lang="en-US" altLang="zh-TW" sz="2600" dirty="0" smtClean="0">
                <a:solidFill>
                  <a:srgbClr val="0070C0"/>
                </a:solidFill>
              </a:rPr>
              <a:t>23</a:t>
            </a:r>
            <a:r>
              <a:rPr lang="zh-TW" altLang="en-US" sz="2600" dirty="0" smtClean="0">
                <a:solidFill>
                  <a:srgbClr val="0070C0"/>
                </a:solidFill>
              </a:rPr>
              <a:t>日  </a:t>
            </a:r>
            <a:endParaRPr lang="en-US" altLang="zh-TW" sz="2600" dirty="0" smtClean="0">
              <a:solidFill>
                <a:srgbClr val="0070C0"/>
              </a:solidFill>
            </a:endParaRPr>
          </a:p>
          <a:p>
            <a:r>
              <a:rPr lang="zh-TW" altLang="en-US" sz="2600" dirty="0" smtClean="0">
                <a:solidFill>
                  <a:srgbClr val="0070C0"/>
                </a:solidFill>
              </a:rPr>
              <a:t>第</a:t>
            </a:r>
            <a:r>
              <a:rPr lang="en-US" altLang="zh-TW" sz="2600" dirty="0" smtClean="0">
                <a:solidFill>
                  <a:srgbClr val="0070C0"/>
                </a:solidFill>
              </a:rPr>
              <a:t>3</a:t>
            </a:r>
            <a:r>
              <a:rPr lang="zh-TW" altLang="en-US" sz="2600" dirty="0" smtClean="0">
                <a:solidFill>
                  <a:srgbClr val="0070C0"/>
                </a:solidFill>
              </a:rPr>
              <a:t>次是在</a:t>
            </a:r>
            <a:r>
              <a:rPr lang="en-US" altLang="zh-TW" sz="2600" dirty="0" smtClean="0">
                <a:solidFill>
                  <a:srgbClr val="0070C0"/>
                </a:solidFill>
              </a:rPr>
              <a:t>1898</a:t>
            </a:r>
            <a:r>
              <a:rPr lang="zh-TW" altLang="en-US" sz="2600" dirty="0" smtClean="0">
                <a:solidFill>
                  <a:srgbClr val="0070C0"/>
                </a:solidFill>
              </a:rPr>
              <a:t>年  </a:t>
            </a:r>
            <a:endParaRPr lang="en-US" altLang="zh-TW" sz="2600" dirty="0" smtClean="0">
              <a:solidFill>
                <a:srgbClr val="0070C0"/>
              </a:solidFill>
            </a:endParaRPr>
          </a:p>
          <a:p>
            <a:r>
              <a:rPr lang="zh-TW" altLang="en-US" sz="2600" dirty="0" smtClean="0">
                <a:solidFill>
                  <a:srgbClr val="0070C0"/>
                </a:solidFill>
              </a:rPr>
              <a:t>可是</a:t>
            </a:r>
            <a:r>
              <a:rPr lang="en-US" altLang="zh-TW" sz="2600" dirty="0" smtClean="0">
                <a:solidFill>
                  <a:srgbClr val="0070C0"/>
                </a:solidFill>
              </a:rPr>
              <a:t>…..</a:t>
            </a:r>
            <a:r>
              <a:rPr lang="zh-TW" altLang="en-US" sz="2600" dirty="0" smtClean="0">
                <a:solidFill>
                  <a:srgbClr val="0070C0"/>
                </a:solidFill>
              </a:rPr>
              <a:t>不幸的是</a:t>
            </a:r>
            <a:r>
              <a:rPr lang="en-US" altLang="zh-TW" sz="2600" dirty="0" smtClean="0">
                <a:solidFill>
                  <a:srgbClr val="0070C0"/>
                </a:solidFill>
              </a:rPr>
              <a:t>..</a:t>
            </a:r>
            <a:r>
              <a:rPr lang="zh-TW" altLang="en-US" sz="2600" dirty="0" smtClean="0">
                <a:solidFill>
                  <a:srgbClr val="0070C0"/>
                </a:solidFill>
              </a:rPr>
              <a:t>在</a:t>
            </a:r>
            <a:r>
              <a:rPr lang="en-US" altLang="zh-TW" sz="2600" dirty="0" smtClean="0">
                <a:solidFill>
                  <a:srgbClr val="0070C0"/>
                </a:solidFill>
              </a:rPr>
              <a:t>1935</a:t>
            </a:r>
            <a:r>
              <a:rPr lang="zh-TW" altLang="en-US" sz="2600" dirty="0" smtClean="0">
                <a:solidFill>
                  <a:srgbClr val="0070C0"/>
                </a:solidFill>
              </a:rPr>
              <a:t>年</a:t>
            </a:r>
            <a:r>
              <a:rPr lang="en-US" altLang="zh-TW" sz="2600" dirty="0" smtClean="0">
                <a:solidFill>
                  <a:srgbClr val="0070C0"/>
                </a:solidFill>
              </a:rPr>
              <a:t>10</a:t>
            </a:r>
            <a:r>
              <a:rPr lang="zh-TW" altLang="en-US" sz="2600" dirty="0" smtClean="0">
                <a:solidFill>
                  <a:srgbClr val="0070C0"/>
                </a:solidFill>
              </a:rPr>
              <a:t>月</a:t>
            </a:r>
            <a:r>
              <a:rPr lang="en-US" altLang="zh-TW" sz="2600" dirty="0" smtClean="0">
                <a:solidFill>
                  <a:srgbClr val="0070C0"/>
                </a:solidFill>
              </a:rPr>
              <a:t>5</a:t>
            </a:r>
            <a:r>
              <a:rPr lang="zh-TW" altLang="en-US" sz="2600" dirty="0" smtClean="0">
                <a:solidFill>
                  <a:srgbClr val="0070C0"/>
                </a:solidFill>
              </a:rPr>
              <a:t>日去世了</a:t>
            </a:r>
            <a:endParaRPr lang="en-US" altLang="zh-TW" sz="2600" dirty="0" smtClean="0">
              <a:solidFill>
                <a:srgbClr val="0070C0"/>
              </a:solidFill>
            </a:endParaRPr>
          </a:p>
          <a:p>
            <a:endParaRPr lang="en-US" altLang="zh-TW" sz="2200" dirty="0" smtClean="0">
              <a:solidFill>
                <a:srgbClr val="0070C0"/>
              </a:solidFill>
            </a:endParaRPr>
          </a:p>
          <a:p>
            <a:endParaRPr lang="en-US" altLang="zh-TW" sz="2000" dirty="0" smtClean="0">
              <a:solidFill>
                <a:srgbClr val="0070C0"/>
              </a:solidFill>
            </a:endParaRPr>
          </a:p>
          <a:p>
            <a:endParaRPr lang="en-US" altLang="zh-TW" sz="20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zh-TW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rgbClr val="0070C0"/>
                </a:solidFill>
              </a:rPr>
              <a:t>               </a:t>
            </a:r>
            <a:endParaRPr lang="zh-TW" altLang="en-US" dirty="0">
              <a:solidFill>
                <a:srgbClr val="0070C0"/>
              </a:solidFill>
            </a:endParaRPr>
          </a:p>
        </p:txBody>
      </p:sp>
      <p:pic>
        <p:nvPicPr>
          <p:cNvPr id="14" name="圖片 1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64" t="513" r="-498" b="-4791"/>
          <a:stretch/>
        </p:blipFill>
        <p:spPr>
          <a:xfrm>
            <a:off x="7467600" y="2336090"/>
            <a:ext cx="1981200" cy="299719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009" y="1015290"/>
            <a:ext cx="2052782" cy="31510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9365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巴克禮傳教</a:t>
            </a:r>
            <a:r>
              <a:rPr lang="zh-TW" altLang="en-US" dirty="0"/>
              <a:t>地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>
            <a:normAutofit/>
          </a:bodyPr>
          <a:lstStyle/>
          <a:p>
            <a:r>
              <a:rPr lang="zh-TW" altLang="en-US" sz="2400" dirty="0" smtClean="0">
                <a:solidFill>
                  <a:srgbClr val="0070C0"/>
                </a:solidFill>
              </a:rPr>
              <a:t>巴克禮傳教篇</a:t>
            </a:r>
            <a:r>
              <a:rPr lang="en-US" altLang="zh-TW" sz="2400" dirty="0" smtClean="0">
                <a:solidFill>
                  <a:srgbClr val="0070C0"/>
                </a:solidFill>
              </a:rPr>
              <a:t>:</a:t>
            </a:r>
          </a:p>
          <a:p>
            <a:r>
              <a:rPr lang="zh-TW" altLang="en-US" sz="2400" dirty="0" smtClean="0">
                <a:solidFill>
                  <a:srgbClr val="0070C0"/>
                </a:solidFill>
              </a:rPr>
              <a:t>巴克禮來台時先到高雄學習台語  再到台南</a:t>
            </a:r>
            <a:endParaRPr lang="en-US" altLang="zh-TW" sz="2400" dirty="0" smtClean="0">
              <a:solidFill>
                <a:srgbClr val="0070C0"/>
              </a:solidFill>
            </a:endParaRPr>
          </a:p>
          <a:p>
            <a:r>
              <a:rPr lang="zh-TW" altLang="en-US" sz="2400" dirty="0">
                <a:solidFill>
                  <a:srgbClr val="0070C0"/>
                </a:solidFill>
              </a:rPr>
              <a:t>第</a:t>
            </a:r>
            <a:r>
              <a:rPr lang="en-US" altLang="zh-TW" sz="2400" dirty="0" smtClean="0">
                <a:solidFill>
                  <a:srgbClr val="0070C0"/>
                </a:solidFill>
              </a:rPr>
              <a:t>1</a:t>
            </a:r>
            <a:r>
              <a:rPr lang="zh-TW" altLang="en-US" sz="2400" dirty="0" smtClean="0">
                <a:solidFill>
                  <a:srgbClr val="0070C0"/>
                </a:solidFill>
              </a:rPr>
              <a:t>次回國目的</a:t>
            </a:r>
            <a:r>
              <a:rPr lang="en-US" altLang="zh-TW" sz="2400" dirty="0" smtClean="0">
                <a:solidFill>
                  <a:srgbClr val="0070C0"/>
                </a:solidFill>
              </a:rPr>
              <a:t>:</a:t>
            </a:r>
            <a:r>
              <a:rPr lang="zh-TW" altLang="en-US" sz="2400" dirty="0" smtClean="0">
                <a:solidFill>
                  <a:srgbClr val="0070C0"/>
                </a:solidFill>
              </a:rPr>
              <a:t>學習</a:t>
            </a:r>
            <a:r>
              <a:rPr lang="zh-TW" altLang="en-US" sz="2400" dirty="0">
                <a:solidFill>
                  <a:srgbClr val="0070C0"/>
                </a:solidFill>
              </a:rPr>
              <a:t>撿</a:t>
            </a:r>
            <a:r>
              <a:rPr lang="zh-TW" altLang="en-US" sz="2400" dirty="0" smtClean="0">
                <a:solidFill>
                  <a:srgbClr val="0070C0"/>
                </a:solidFill>
              </a:rPr>
              <a:t>定和排版方法</a:t>
            </a:r>
            <a:endParaRPr lang="en-US" altLang="zh-TW" sz="2400" dirty="0" smtClean="0">
              <a:solidFill>
                <a:srgbClr val="0070C0"/>
              </a:solidFill>
            </a:endParaRPr>
          </a:p>
          <a:p>
            <a:r>
              <a:rPr lang="zh-TW" altLang="en-US" sz="2400" dirty="0" smtClean="0">
                <a:solidFill>
                  <a:srgbClr val="0070C0"/>
                </a:solidFill>
              </a:rPr>
              <a:t>第</a:t>
            </a:r>
            <a:r>
              <a:rPr lang="en-US" altLang="zh-TW" sz="2400" dirty="0" smtClean="0">
                <a:solidFill>
                  <a:srgbClr val="0070C0"/>
                </a:solidFill>
              </a:rPr>
              <a:t>2</a:t>
            </a:r>
            <a:r>
              <a:rPr lang="zh-TW" altLang="en-US" sz="2400" dirty="0" smtClean="0">
                <a:solidFill>
                  <a:srgbClr val="0070C0"/>
                </a:solidFill>
              </a:rPr>
              <a:t>次</a:t>
            </a:r>
            <a:r>
              <a:rPr lang="en-US" altLang="zh-TW" sz="2400" dirty="0" smtClean="0">
                <a:solidFill>
                  <a:srgbClr val="0070C0"/>
                </a:solidFill>
              </a:rPr>
              <a:t>:</a:t>
            </a:r>
            <a:r>
              <a:rPr lang="zh-TW" altLang="en-US" sz="2400" dirty="0" smtClean="0">
                <a:solidFill>
                  <a:srgbClr val="0070C0"/>
                </a:solidFill>
              </a:rPr>
              <a:t>結婚</a:t>
            </a:r>
            <a:r>
              <a:rPr lang="zh-TW" altLang="en-US" sz="2400" dirty="0">
                <a:solidFill>
                  <a:srgbClr val="0070C0"/>
                </a:solidFill>
              </a:rPr>
              <a:t>  </a:t>
            </a:r>
            <a:r>
              <a:rPr lang="zh-TW" altLang="en-US" sz="2400" dirty="0" smtClean="0">
                <a:solidFill>
                  <a:srgbClr val="0070C0"/>
                </a:solidFill>
              </a:rPr>
              <a:t>並把妻子帶到台灣</a:t>
            </a:r>
            <a:endParaRPr lang="en-US" altLang="zh-TW" sz="2400" dirty="0" smtClean="0">
              <a:solidFill>
                <a:srgbClr val="0070C0"/>
              </a:solidFill>
            </a:endParaRPr>
          </a:p>
          <a:p>
            <a:r>
              <a:rPr lang="zh-TW" altLang="en-US" sz="2400" dirty="0" smtClean="0">
                <a:solidFill>
                  <a:srgbClr val="0070C0"/>
                </a:solidFill>
              </a:rPr>
              <a:t>第</a:t>
            </a:r>
            <a:r>
              <a:rPr lang="en-US" altLang="zh-TW" sz="2400" dirty="0" smtClean="0">
                <a:solidFill>
                  <a:srgbClr val="0070C0"/>
                </a:solidFill>
              </a:rPr>
              <a:t>3</a:t>
            </a:r>
            <a:r>
              <a:rPr lang="zh-TW" altLang="en-US" sz="2400" dirty="0" smtClean="0">
                <a:solidFill>
                  <a:srgbClr val="0070C0"/>
                </a:solidFill>
              </a:rPr>
              <a:t>次</a:t>
            </a:r>
            <a:r>
              <a:rPr lang="en-US" altLang="zh-TW" sz="2400" dirty="0" smtClean="0">
                <a:solidFill>
                  <a:srgbClr val="0070C0"/>
                </a:solidFill>
              </a:rPr>
              <a:t>:</a:t>
            </a:r>
            <a:r>
              <a:rPr lang="zh-TW" altLang="en-US" sz="2400" dirty="0" smtClean="0">
                <a:solidFill>
                  <a:srgbClr val="0070C0"/>
                </a:solidFill>
              </a:rPr>
              <a:t>籌募神學院建校</a:t>
            </a:r>
            <a:r>
              <a:rPr lang="zh-TW" altLang="en-US" sz="2400" dirty="0">
                <a:solidFill>
                  <a:srgbClr val="0070C0"/>
                </a:solidFill>
              </a:rPr>
              <a:t>基金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3" r="1441" b="17064"/>
          <a:stretch/>
        </p:blipFill>
        <p:spPr>
          <a:xfrm>
            <a:off x="6108701" y="2146300"/>
            <a:ext cx="5384800" cy="471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225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/>
          <a:lstStyle/>
          <a:p>
            <a:pPr algn="ctr"/>
            <a:r>
              <a:rPr lang="zh-TW" altLang="en-US" dirty="0" smtClean="0"/>
              <a:t>巴克禮</a:t>
            </a:r>
            <a:r>
              <a:rPr lang="zh-TW" altLang="en-US" dirty="0"/>
              <a:t>貢獻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巴克禮事蹟</a:t>
            </a:r>
            <a:endParaRPr lang="zh-TW" altLang="en-US" sz="4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507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5234" y="890589"/>
            <a:ext cx="4377266" cy="3880773"/>
          </a:xfrm>
        </p:spPr>
        <p:txBody>
          <a:bodyPr/>
          <a:lstStyle/>
          <a:p>
            <a:r>
              <a:rPr lang="en-US" altLang="zh-TW" dirty="0" smtClean="0">
                <a:solidFill>
                  <a:srgbClr val="7030A0"/>
                </a:solidFill>
              </a:rPr>
              <a:t>1884</a:t>
            </a:r>
            <a:r>
              <a:rPr lang="zh-TW" altLang="en-US" dirty="0" smtClean="0">
                <a:solidFill>
                  <a:srgbClr val="7030A0"/>
                </a:solidFill>
              </a:rPr>
              <a:t>年 引進印刷術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en-US" altLang="zh-TW" dirty="0" smtClean="0">
                <a:solidFill>
                  <a:srgbClr val="7030A0"/>
                </a:solidFill>
              </a:rPr>
              <a:t>1885</a:t>
            </a:r>
            <a:r>
              <a:rPr lang="zh-TW" altLang="en-US" dirty="0" smtClean="0">
                <a:solidFill>
                  <a:srgbClr val="7030A0"/>
                </a:solidFill>
              </a:rPr>
              <a:t>年 創辦公報社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en-US" altLang="zh-TW" dirty="0" smtClean="0">
                <a:solidFill>
                  <a:srgbClr val="7030A0"/>
                </a:solidFill>
              </a:rPr>
              <a:t>1885</a:t>
            </a:r>
            <a:r>
              <a:rPr lang="zh-TW" altLang="en-US" dirty="0" smtClean="0">
                <a:solidFill>
                  <a:srgbClr val="7030A0"/>
                </a:solidFill>
              </a:rPr>
              <a:t>年 推行 羅馬拼音白話字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en-US" altLang="zh-TW" dirty="0" smtClean="0">
                <a:solidFill>
                  <a:srgbClr val="7030A0"/>
                </a:solidFill>
              </a:rPr>
              <a:t>1895</a:t>
            </a:r>
            <a:r>
              <a:rPr lang="zh-TW" altLang="en-US" dirty="0" smtClean="0">
                <a:solidFill>
                  <a:srgbClr val="7030A0"/>
                </a:solidFill>
              </a:rPr>
              <a:t>年 與日本乃木將軍談判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zh-TW" altLang="en-US" dirty="0" smtClean="0">
                <a:solidFill>
                  <a:srgbClr val="7030A0"/>
                </a:solidFill>
              </a:rPr>
              <a:t>保護府城</a:t>
            </a:r>
            <a:r>
              <a:rPr lang="zh-TW" altLang="en-US" dirty="0">
                <a:solidFill>
                  <a:srgbClr val="7030A0"/>
                </a:solidFill>
              </a:rPr>
              <a:t> </a:t>
            </a:r>
            <a:r>
              <a:rPr lang="zh-TW" altLang="en-US" dirty="0" smtClean="0">
                <a:solidFill>
                  <a:srgbClr val="7030A0"/>
                </a:solidFill>
              </a:rPr>
              <a:t>免受戰火破壞  令人緬懷</a:t>
            </a:r>
            <a:endParaRPr lang="zh-TW" altLang="en-US" dirty="0">
              <a:solidFill>
                <a:srgbClr val="7030A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6662" y="0"/>
            <a:ext cx="4605338" cy="6311900"/>
          </a:xfrm>
          <a:prstGeom prst="rect">
            <a:avLst/>
          </a:prstGeom>
        </p:spPr>
      </p:pic>
      <p:sp>
        <p:nvSpPr>
          <p:cNvPr id="9" name="向右箭號 8"/>
          <p:cNvSpPr/>
          <p:nvPr/>
        </p:nvSpPr>
        <p:spPr>
          <a:xfrm>
            <a:off x="4559300" y="1435100"/>
            <a:ext cx="3027362" cy="22479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04CCAB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762500" y="2110085"/>
            <a:ext cx="22621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巴克禮</a:t>
            </a:r>
            <a:endParaRPr lang="zh-TW" alt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2987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00B0F0"/>
                </a:solidFill>
              </a:rPr>
              <a:t>小編們的心得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5400" dirty="0" smtClean="0">
                <a:solidFill>
                  <a:srgbClr val="00B0F0"/>
                </a:solidFill>
              </a:rPr>
              <a:t>巴克禮為我們做了很多事情</a:t>
            </a:r>
            <a:endParaRPr lang="en-US" altLang="zh-TW" sz="5400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zh-TW" altLang="en-US" sz="5400" dirty="0" smtClean="0">
                <a:solidFill>
                  <a:srgbClr val="00B0F0"/>
                </a:solidFill>
              </a:rPr>
              <a:t>因為他</a:t>
            </a:r>
            <a:r>
              <a:rPr lang="zh-TW" altLang="en-US" sz="5400" dirty="0">
                <a:solidFill>
                  <a:srgbClr val="00B0F0"/>
                </a:solidFill>
              </a:rPr>
              <a:t> </a:t>
            </a:r>
            <a:r>
              <a:rPr lang="zh-TW" altLang="en-US" sz="5400" dirty="0" smtClean="0">
                <a:solidFill>
                  <a:srgbClr val="00B0F0"/>
                </a:solidFill>
              </a:rPr>
              <a:t>我們才能有現在</a:t>
            </a:r>
            <a:endParaRPr lang="zh-TW" altLang="en-US" sz="5400" dirty="0">
              <a:solidFill>
                <a:srgbClr val="00B0F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663" y="3188624"/>
            <a:ext cx="2852738" cy="2852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4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00B050"/>
                </a:solidFill>
              </a:rPr>
              <a:t>資料來源</a:t>
            </a:r>
            <a:endParaRPr lang="zh-TW" altLang="en-US" dirty="0">
              <a:solidFill>
                <a:srgbClr val="00B05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0000"/>
                </a:solidFill>
              </a:rPr>
              <a:t>書本資料 </a:t>
            </a:r>
            <a:r>
              <a:rPr lang="en-US" altLang="zh-TW" sz="3600" dirty="0" smtClean="0">
                <a:solidFill>
                  <a:srgbClr val="00B0F0"/>
                </a:solidFill>
              </a:rPr>
              <a:t>1.</a:t>
            </a:r>
            <a:r>
              <a:rPr lang="zh-TW" altLang="en-US" sz="3600" dirty="0" smtClean="0">
                <a:solidFill>
                  <a:srgbClr val="00B0F0"/>
                </a:solidFill>
              </a:rPr>
              <a:t>尋根探源 </a:t>
            </a:r>
            <a:r>
              <a:rPr lang="en-US" altLang="zh-TW" sz="3600" dirty="0" smtClean="0">
                <a:solidFill>
                  <a:srgbClr val="00B0F0"/>
                </a:solidFill>
              </a:rPr>
              <a:t>2.</a:t>
            </a:r>
            <a:r>
              <a:rPr lang="zh-TW" altLang="en-US" sz="3600" dirty="0" smtClean="0">
                <a:solidFill>
                  <a:srgbClr val="00B0F0"/>
                </a:solidFill>
              </a:rPr>
              <a:t>圖像府城</a:t>
            </a:r>
            <a:endParaRPr lang="en-US" altLang="zh-TW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sz="3600" dirty="0" smtClean="0">
              <a:solidFill>
                <a:srgbClr val="FF0000"/>
              </a:solidFill>
            </a:endParaRPr>
          </a:p>
          <a:p>
            <a:endParaRPr lang="en-US" altLang="zh-TW" sz="3600" dirty="0">
              <a:solidFill>
                <a:srgbClr val="FF0000"/>
              </a:solidFill>
            </a:endParaRPr>
          </a:p>
          <a:p>
            <a:r>
              <a:rPr lang="zh-TW" altLang="en-US" sz="3600" dirty="0" smtClean="0">
                <a:solidFill>
                  <a:srgbClr val="FF0000"/>
                </a:solidFill>
              </a:rPr>
              <a:t>電腦資料 </a:t>
            </a:r>
            <a:r>
              <a:rPr lang="en-US" altLang="zh-TW" sz="3600" dirty="0" smtClean="0">
                <a:solidFill>
                  <a:srgbClr val="00B0F0"/>
                </a:solidFill>
              </a:rPr>
              <a:t>1.</a:t>
            </a:r>
            <a:r>
              <a:rPr lang="zh-TW" altLang="en-US" sz="3600" dirty="0" smtClean="0">
                <a:solidFill>
                  <a:srgbClr val="00B0F0"/>
                </a:solidFill>
              </a:rPr>
              <a:t>巴克禮貢獻 </a:t>
            </a:r>
            <a:r>
              <a:rPr lang="en-US" altLang="zh-TW" sz="3600" dirty="0" smtClean="0">
                <a:solidFill>
                  <a:srgbClr val="00B0F0"/>
                </a:solidFill>
              </a:rPr>
              <a:t>2.</a:t>
            </a:r>
            <a:r>
              <a:rPr lang="zh-TW" altLang="en-US" sz="3600" dirty="0" smtClean="0">
                <a:solidFill>
                  <a:srgbClr val="00B0F0"/>
                </a:solidFill>
              </a:rPr>
              <a:t>巴克禮來台時間 </a:t>
            </a:r>
            <a:r>
              <a:rPr lang="en-US" altLang="zh-TW" sz="3600" dirty="0" smtClean="0">
                <a:solidFill>
                  <a:srgbClr val="00B0F0"/>
                </a:solidFill>
              </a:rPr>
              <a:t>3.</a:t>
            </a:r>
            <a:r>
              <a:rPr lang="zh-TW" altLang="en-US" sz="3600" dirty="0" smtClean="0">
                <a:solidFill>
                  <a:srgbClr val="00B0F0"/>
                </a:solidFill>
              </a:rPr>
              <a:t>巴克禮傳教地</a:t>
            </a:r>
            <a:endParaRPr lang="en-US" altLang="zh-TW" sz="3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31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34" y="1845768"/>
            <a:ext cx="4174066" cy="5012232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1833" y="1096468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             結束了</a:t>
            </a:r>
            <a:r>
              <a:rPr lang="en-US" altLang="zh-TW" sz="4800" dirty="0" smtClean="0"/>
              <a:t>!!</a:t>
            </a:r>
            <a:r>
              <a:rPr lang="zh-TW" altLang="en-US" sz="4800" dirty="0" smtClean="0"/>
              <a:t>謝謝大家</a:t>
            </a:r>
            <a:r>
              <a:rPr lang="en-US" altLang="zh-TW" sz="4800" dirty="0" smtClean="0"/>
              <a:t>~~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20115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99</TotalTime>
  <Words>270</Words>
  <Application>Microsoft Office PowerPoint</Application>
  <PresentationFormat>寬螢幕</PresentationFormat>
  <Paragraphs>41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微軟正黑體</vt:lpstr>
      <vt:lpstr>Arial</vt:lpstr>
      <vt:lpstr>Trebuchet MS</vt:lpstr>
      <vt:lpstr>Wingdings</vt:lpstr>
      <vt:lpstr>Wingdings 3</vt:lpstr>
      <vt:lpstr>多面向</vt:lpstr>
      <vt:lpstr>巴克里</vt:lpstr>
      <vt:lpstr>              大綱</vt:lpstr>
      <vt:lpstr>巴克禮來台時間 </vt:lpstr>
      <vt:lpstr>巴克禮傳教地</vt:lpstr>
      <vt:lpstr>巴克禮貢獻</vt:lpstr>
      <vt:lpstr>PowerPoint 簡報</vt:lpstr>
      <vt:lpstr>小編們的心得</vt:lpstr>
      <vt:lpstr>資料來源</vt:lpstr>
      <vt:lpstr>             結束了!!謝謝大家~~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巴克里</dc:title>
  <dc:creator>student</dc:creator>
  <cp:lastModifiedBy>student</cp:lastModifiedBy>
  <cp:revision>13</cp:revision>
  <dcterms:created xsi:type="dcterms:W3CDTF">2016-01-28T01:37:45Z</dcterms:created>
  <dcterms:modified xsi:type="dcterms:W3CDTF">2016-01-28T03:49:01Z</dcterms:modified>
</cp:coreProperties>
</file>