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4B12-5880-42DB-9658-F374988F299E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9548-B4A1-49DF-8232-FC9A53CD3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622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4B12-5880-42DB-9658-F374988F299E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9548-B4A1-49DF-8232-FC9A53CD3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3032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4B12-5880-42DB-9658-F374988F299E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9548-B4A1-49DF-8232-FC9A53CD32E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78852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4B12-5880-42DB-9658-F374988F299E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9548-B4A1-49DF-8232-FC9A53CD3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01079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4B12-5880-42DB-9658-F374988F299E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9548-B4A1-49DF-8232-FC9A53CD32E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2924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4B12-5880-42DB-9658-F374988F299E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9548-B4A1-49DF-8232-FC9A53CD3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5536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4B12-5880-42DB-9658-F374988F299E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9548-B4A1-49DF-8232-FC9A53CD3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0396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4B12-5880-42DB-9658-F374988F299E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9548-B4A1-49DF-8232-FC9A53CD3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298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4B12-5880-42DB-9658-F374988F299E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9548-B4A1-49DF-8232-FC9A53CD3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583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4B12-5880-42DB-9658-F374988F299E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9548-B4A1-49DF-8232-FC9A53CD3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6135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4B12-5880-42DB-9658-F374988F299E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9548-B4A1-49DF-8232-FC9A53CD3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275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4B12-5880-42DB-9658-F374988F299E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9548-B4A1-49DF-8232-FC9A53CD3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21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4B12-5880-42DB-9658-F374988F299E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9548-B4A1-49DF-8232-FC9A53CD3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96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4B12-5880-42DB-9658-F374988F299E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9548-B4A1-49DF-8232-FC9A53CD3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4860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4B12-5880-42DB-9658-F374988F299E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9548-B4A1-49DF-8232-FC9A53CD3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076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4B12-5880-42DB-9658-F374988F299E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9548-B4A1-49DF-8232-FC9A53CD3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3983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14B12-5880-42DB-9658-F374988F299E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5229548-B4A1-49DF-8232-FC9A53CD3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7025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hs.edu.tw/works/essay/2008/10/2008102500044026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TW" altLang="en-US" sz="8800" dirty="0" smtClean="0">
                <a:solidFill>
                  <a:schemeClr val="accent2">
                    <a:lumMod val="75000"/>
                  </a:schemeClr>
                </a:solidFill>
              </a:rPr>
              <a:t>茶</a:t>
            </a:r>
            <a:r>
              <a:rPr lang="zh-TW" altLang="en-US" sz="8800" dirty="0">
                <a:solidFill>
                  <a:schemeClr val="accent2">
                    <a:lumMod val="75000"/>
                  </a:schemeClr>
                </a:solidFill>
              </a:rPr>
              <a:t>葉</a:t>
            </a:r>
            <a:r>
              <a:rPr lang="zh-TW" altLang="en-US" sz="8800" dirty="0" smtClean="0">
                <a:solidFill>
                  <a:schemeClr val="accent2">
                    <a:lumMod val="75000"/>
                  </a:schemeClr>
                </a:solidFill>
              </a:rPr>
              <a:t>之源</a:t>
            </a:r>
            <a:endParaRPr lang="zh-TW" altLang="en-US" sz="8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zh-TW" altLang="en-US" sz="7600" dirty="0" smtClean="0">
                <a:solidFill>
                  <a:schemeClr val="accent1">
                    <a:lumMod val="75000"/>
                  </a:schemeClr>
                </a:solidFill>
              </a:rPr>
              <a:t>探討茶葉的起源</a:t>
            </a:r>
            <a:endParaRPr lang="en-US" altLang="zh-TW" sz="7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altLang="zh-TW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altLang="zh-TW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TW" sz="3200" dirty="0" smtClean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zh-TW" altLang="en-US" sz="32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               </a:t>
            </a:r>
            <a:r>
              <a:rPr lang="zh-TW" altLang="en-US" sz="4500" dirty="0" smtClean="0">
                <a:solidFill>
                  <a:schemeClr val="accent1">
                    <a:lumMod val="75000"/>
                  </a:schemeClr>
                </a:solidFill>
              </a:rPr>
              <a:t>編輯者</a:t>
            </a:r>
            <a:r>
              <a:rPr lang="en-US" altLang="zh-TW" sz="45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zh-TW" altLang="en-US" sz="4500" dirty="0" smtClean="0">
                <a:solidFill>
                  <a:schemeClr val="accent1">
                    <a:lumMod val="75000"/>
                  </a:schemeClr>
                </a:solidFill>
              </a:rPr>
              <a:t>一年八班 林詩翎 王奕婷</a:t>
            </a:r>
            <a:endParaRPr lang="zh-TW" altLang="en-US" sz="45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7880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 smtClean="0"/>
              <a:t>目錄</a:t>
            </a:r>
            <a:r>
              <a:rPr lang="en-US" altLang="zh-TW" sz="7200" dirty="0"/>
              <a:t>:</a:t>
            </a:r>
            <a:endParaRPr lang="zh-TW" altLang="en-US" sz="7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14302" y="1803400"/>
            <a:ext cx="4161366" cy="388077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zh-TW" altLang="en-US" sz="2800" dirty="0" smtClean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台灣茶葉之父</a:t>
            </a:r>
            <a:endParaRPr lang="en-US" altLang="zh-TW" sz="2800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en-US" altLang="zh-TW" sz="2800" dirty="0" smtClean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</a:t>
            </a:r>
            <a:r>
              <a:rPr lang="zh-TW" altLang="en-US" sz="2800" dirty="0" smtClean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世紀台灣茶運輸方式</a:t>
            </a:r>
            <a:endParaRPr lang="en-US" altLang="zh-TW" sz="2800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2800" dirty="0" smtClean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茶葉的經濟影</a:t>
            </a:r>
            <a:r>
              <a:rPr lang="zh-TW" altLang="en-US" sz="2800" dirty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響</a:t>
            </a:r>
            <a:endParaRPr lang="en-US" altLang="zh-TW" sz="2800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2800" dirty="0" smtClean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茶葉的故鄉</a:t>
            </a:r>
            <a:endParaRPr lang="en-US" altLang="zh-TW" sz="2800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2800" dirty="0" smtClean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結語</a:t>
            </a:r>
            <a:endParaRPr lang="en-US" altLang="zh-TW" sz="2800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2800" dirty="0" smtClean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參考資料</a:t>
            </a:r>
            <a:endParaRPr lang="en-US" altLang="zh-TW" sz="2800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en-US" altLang="zh-TW" sz="2800" dirty="0" smtClean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The end</a:t>
            </a:r>
          </a:p>
          <a:p>
            <a:pPr>
              <a:buFont typeface="Wingdings" panose="05000000000000000000" pitchFamily="2" charset="2"/>
              <a:buChar char="u"/>
            </a:pPr>
            <a:endParaRPr lang="zh-TW" altLang="en-US" sz="2800" dirty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5952" y="2489200"/>
            <a:ext cx="3448050" cy="3194973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31517369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52500"/>
          </a:xfrm>
        </p:spPr>
        <p:txBody>
          <a:bodyPr>
            <a:normAutofit/>
          </a:bodyPr>
          <a:lstStyle/>
          <a:p>
            <a:pPr algn="ctr"/>
            <a:r>
              <a:rPr lang="en-US" altLang="zh-TW" sz="5400" dirty="0" smtClean="0"/>
              <a:t>19</a:t>
            </a:r>
            <a:r>
              <a:rPr lang="zh-TW" altLang="en-US" sz="5400" dirty="0" smtClean="0"/>
              <a:t>世紀台灣茶運輸方式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982789"/>
            <a:ext cx="7590366" cy="2106611"/>
          </a:xfrm>
        </p:spPr>
        <p:txBody>
          <a:bodyPr>
            <a:normAutofit/>
          </a:bodyPr>
          <a:lstStyle/>
          <a:p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英國商人 杜德 引進茶葉來台灣種植</a:t>
            </a:r>
            <a:endParaRPr lang="en-US" altLang="zh-TW" sz="2400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透過各地的洋行出口至其他國家</a:t>
            </a:r>
            <a:endParaRPr lang="en-US" altLang="zh-TW" sz="2400" dirty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400" dirty="0" smtClean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1867</a:t>
            </a:r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首次出口至澳門 後來出口至美國 中國 南洋等 </a:t>
            </a:r>
            <a:endParaRPr lang="en-US" altLang="zh-TW" sz="2400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出口工具由外船擔任 進口則由傳統舟筏 肩挑等運輸</a:t>
            </a:r>
            <a:endParaRPr lang="en-US" altLang="zh-TW" sz="2400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400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400" dirty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7700" y="1562100"/>
            <a:ext cx="3138487" cy="3490911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924219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茶葉的經濟影響</a:t>
            </a:r>
            <a:r>
              <a:rPr lang="en-US" altLang="zh-TW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endParaRPr lang="zh-TW" alt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792289"/>
            <a:ext cx="5215466" cy="3880773"/>
          </a:xfrm>
        </p:spPr>
        <p:txBody>
          <a:bodyPr>
            <a:normAutofit/>
          </a:bodyPr>
          <a:lstStyle/>
          <a:p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</a:rPr>
              <a:t>茶葉大量的銷售 </a:t>
            </a:r>
            <a:endParaRPr lang="en-US" altLang="zh-TW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</a:rPr>
              <a:t>充足的財源奠定了現代化基礎</a:t>
            </a:r>
            <a:endParaRPr lang="en-US" altLang="zh-TW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</a:rPr>
              <a:t>政府</a:t>
            </a:r>
            <a:r>
              <a:rPr lang="zh-TW" altLang="en-US" sz="2400" dirty="0">
                <a:solidFill>
                  <a:schemeClr val="accent2">
                    <a:lumMod val="50000"/>
                  </a:schemeClr>
                </a:solidFill>
              </a:rPr>
              <a:t>收入提高 緩和了人口壓力</a:t>
            </a:r>
            <a:endParaRPr lang="en-US" altLang="zh-TW" sz="24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</a:rPr>
              <a:t>最為有名的茶葉</a:t>
            </a:r>
            <a:endParaRPr lang="zh-TW" alt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1700" y="1930400"/>
            <a:ext cx="3797300" cy="34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8018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/>
              <a:t>茶葉的故鄉</a:t>
            </a:r>
            <a:r>
              <a:rPr lang="en-US" altLang="zh-TW" sz="5400" dirty="0" smtClean="0"/>
              <a:t>: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</a:rPr>
              <a:t>龍潭和坪林尾是茶葉最早的故鄉 </a:t>
            </a:r>
            <a:endParaRPr lang="en-US" altLang="zh-TW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</a:rPr>
              <a:t>龍潭</a:t>
            </a:r>
            <a:r>
              <a:rPr lang="en-US" altLang="zh-TW" sz="2400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</a:rPr>
              <a:t>丘陵地形</a:t>
            </a:r>
            <a:r>
              <a:rPr lang="zh-TW" altLang="en-US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</a:rPr>
              <a:t>地勢起伏平坦 海拔約</a:t>
            </a:r>
            <a:r>
              <a:rPr lang="en-US" altLang="zh-TW" sz="2400" dirty="0" smtClean="0">
                <a:solidFill>
                  <a:schemeClr val="accent2">
                    <a:lumMod val="50000"/>
                  </a:schemeClr>
                </a:solidFill>
              </a:rPr>
              <a:t>300</a:t>
            </a:r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TW" sz="2400" dirty="0" smtClean="0">
                <a:solidFill>
                  <a:schemeClr val="accent2">
                    <a:lumMod val="50000"/>
                  </a:schemeClr>
                </a:solidFill>
              </a:rPr>
              <a:t>400</a:t>
            </a:r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</a:rPr>
              <a:t>之間</a:t>
            </a:r>
            <a:endParaRPr lang="en-US" altLang="zh-TW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</a:rPr>
              <a:t>坪林尾位於新北市 屬於丘陵地形 盛產文山包種茶</a:t>
            </a:r>
            <a:endParaRPr lang="en-US" altLang="zh-TW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</a:rPr>
              <a:t>十大名茶</a:t>
            </a:r>
            <a:r>
              <a:rPr lang="en-US" altLang="zh-TW" sz="2400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r>
              <a:rPr lang="zh-TW" altLang="en-US" sz="2400" dirty="0"/>
              <a:t>：</a:t>
            </a:r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</a:rPr>
              <a:t>凍頂</a:t>
            </a:r>
            <a:r>
              <a:rPr lang="zh-TW" altLang="en-US" sz="2400" dirty="0">
                <a:solidFill>
                  <a:schemeClr val="accent2">
                    <a:lumMod val="50000"/>
                  </a:schemeClr>
                </a:solidFill>
              </a:rPr>
              <a:t>茶</a:t>
            </a:r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</a:rPr>
              <a:t>、</a:t>
            </a:r>
            <a:r>
              <a:rPr lang="zh-TW" altLang="en-US" sz="2400" dirty="0">
                <a:solidFill>
                  <a:schemeClr val="accent2">
                    <a:lumMod val="50000"/>
                  </a:schemeClr>
                </a:solidFill>
              </a:rPr>
              <a:t>文山包種茶、東方美人茶、松柏長青茶、木柵鐵觀音、三峽龍井茶、阿里山珠露茶、高山茶、龍泉茶和日月潭紅茶</a:t>
            </a:r>
            <a:endParaRPr lang="zh-TW" alt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2175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9300"/>
          </a:xfrm>
        </p:spPr>
        <p:txBody>
          <a:bodyPr/>
          <a:lstStyle/>
          <a:p>
            <a:r>
              <a:rPr lang="zh-TW" altLang="en-US" dirty="0" smtClean="0"/>
              <a:t>參考資料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358900"/>
            <a:ext cx="8596668" cy="3880773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accent2">
                    <a:lumMod val="50000"/>
                  </a:schemeClr>
                </a:solidFill>
              </a:rPr>
              <a:t>書名</a:t>
            </a:r>
            <a:r>
              <a:rPr lang="en-US" altLang="zh-TW" sz="2800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zh-TW" altLang="en-US" sz="2800" dirty="0" smtClean="0">
                <a:solidFill>
                  <a:schemeClr val="accent2">
                    <a:lumMod val="50000"/>
                  </a:schemeClr>
                </a:solidFill>
              </a:rPr>
              <a:t>台灣四百年 </a:t>
            </a:r>
            <a:r>
              <a:rPr lang="en-US" altLang="zh-TW" sz="2800" dirty="0" smtClean="0">
                <a:solidFill>
                  <a:schemeClr val="accent2">
                    <a:lumMod val="50000"/>
                  </a:schemeClr>
                </a:solidFill>
              </a:rPr>
              <a:t>26</a:t>
            </a:r>
            <a:r>
              <a:rPr lang="zh-TW" altLang="en-US" sz="2800" dirty="0" smtClean="0">
                <a:solidFill>
                  <a:schemeClr val="accent2">
                    <a:lumMod val="50000"/>
                  </a:schemeClr>
                </a:solidFill>
              </a:rPr>
              <a:t>     出版社</a:t>
            </a:r>
            <a:r>
              <a:rPr lang="en-US" altLang="zh-TW" sz="2800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r>
              <a:rPr lang="zh-TW" altLang="en-US" sz="2800" dirty="0" smtClean="0">
                <a:solidFill>
                  <a:schemeClr val="accent2">
                    <a:lumMod val="50000"/>
                  </a:schemeClr>
                </a:solidFill>
              </a:rPr>
              <a:t>泛亞文化</a:t>
            </a:r>
            <a:endParaRPr lang="en-US" altLang="zh-TW" sz="28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zh-TW" altLang="en-US" sz="2800" dirty="0" smtClean="0">
                <a:solidFill>
                  <a:schemeClr val="accent2">
                    <a:lumMod val="50000"/>
                  </a:schemeClr>
                </a:solidFill>
              </a:rPr>
              <a:t>茶香入夢             出版社</a:t>
            </a:r>
            <a:r>
              <a:rPr lang="en-US" altLang="zh-TW" sz="2800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r>
              <a:rPr lang="zh-TW" altLang="en-US" sz="2800" dirty="0" smtClean="0">
                <a:solidFill>
                  <a:schemeClr val="accent2">
                    <a:lumMod val="50000"/>
                  </a:schemeClr>
                </a:solidFill>
              </a:rPr>
              <a:t>藝術家</a:t>
            </a:r>
            <a:endParaRPr lang="en-US" altLang="zh-TW" sz="28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zh-TW" altLang="en-US" sz="2800" dirty="0" smtClean="0">
                <a:solidFill>
                  <a:schemeClr val="accent2">
                    <a:lumMod val="50000"/>
                  </a:schemeClr>
                </a:solidFill>
              </a:rPr>
              <a:t>網路資料</a:t>
            </a:r>
            <a:r>
              <a:rPr lang="en-US" altLang="zh-TW" sz="2800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en-US" altLang="zh-TW" sz="2800" dirty="0" smtClean="0">
                <a:solidFill>
                  <a:schemeClr val="accent2">
                    <a:lumMod val="50000"/>
                  </a:schemeClr>
                </a:solidFill>
                <a:hlinkClick r:id="rId2"/>
              </a:rPr>
              <a:t>www.shs.edu.tw/works/essay/2008/10/2008102500044026.pdf</a:t>
            </a:r>
            <a:endParaRPr lang="en-US" altLang="zh-TW" sz="28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zh-TW" alt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3124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6600" dirty="0" smtClean="0"/>
              <a:t>The end</a:t>
            </a:r>
            <a:endParaRPr lang="zh-TW" altLang="en-US" sz="6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0398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dirty="0" smtClean="0">
                <a:solidFill>
                  <a:schemeClr val="accent2">
                    <a:lumMod val="50000"/>
                  </a:schemeClr>
                </a:solidFill>
              </a:rPr>
              <a:t>感謝大家的</a:t>
            </a:r>
            <a:r>
              <a:rPr lang="zh-TW" altLang="en-US" sz="5400" dirty="0">
                <a:solidFill>
                  <a:schemeClr val="accent2">
                    <a:lumMod val="50000"/>
                  </a:schemeClr>
                </a:solidFill>
              </a:rPr>
              <a:t>聆聽</a:t>
            </a:r>
            <a:r>
              <a:rPr lang="en-US" altLang="zh-TW" sz="5400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</a:t>
            </a:r>
            <a:endParaRPr lang="zh-TW" altLang="en-US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4800" y="3200400"/>
            <a:ext cx="3536950" cy="2622550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7569744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99</TotalTime>
  <Words>227</Words>
  <Application>Microsoft Office PowerPoint</Application>
  <PresentationFormat>寬螢幕</PresentationFormat>
  <Paragraphs>35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微軟正黑體</vt:lpstr>
      <vt:lpstr>標楷體</vt:lpstr>
      <vt:lpstr>Arial</vt:lpstr>
      <vt:lpstr>Trebuchet MS</vt:lpstr>
      <vt:lpstr>Wingdings</vt:lpstr>
      <vt:lpstr>Wingdings 3</vt:lpstr>
      <vt:lpstr>多面向</vt:lpstr>
      <vt:lpstr>茶葉之源</vt:lpstr>
      <vt:lpstr>目錄:</vt:lpstr>
      <vt:lpstr>19世紀台灣茶運輸方式</vt:lpstr>
      <vt:lpstr>茶葉的經濟影響:</vt:lpstr>
      <vt:lpstr>茶葉的故鄉:</vt:lpstr>
      <vt:lpstr>參考資料</vt:lpstr>
      <vt:lpstr>The end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茶葉之源</dc:title>
  <dc:creator>student</dc:creator>
  <cp:lastModifiedBy>student</cp:lastModifiedBy>
  <cp:revision>10</cp:revision>
  <dcterms:created xsi:type="dcterms:W3CDTF">2016-01-28T01:23:41Z</dcterms:created>
  <dcterms:modified xsi:type="dcterms:W3CDTF">2016-01-28T03:03:25Z</dcterms:modified>
</cp:coreProperties>
</file>