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4B770-5AA2-448A-A33F-7256E597791D}" type="datetimeFigureOut">
              <a:rPr lang="zh-TW" altLang="en-US" smtClean="0"/>
              <a:t>2016/1/29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C34-4103-4A4B-9ADA-B563F9508502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0981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4B770-5AA2-448A-A33F-7256E597791D}" type="datetimeFigureOut">
              <a:rPr lang="zh-TW" altLang="en-US" smtClean="0"/>
              <a:t>2016/1/29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C34-4103-4A4B-9ADA-B563F95085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4575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4B770-5AA2-448A-A33F-7256E597791D}" type="datetimeFigureOut">
              <a:rPr lang="zh-TW" altLang="en-US" smtClean="0"/>
              <a:t>2016/1/29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C34-4103-4A4B-9ADA-B563F95085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02631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4B770-5AA2-448A-A33F-7256E597791D}" type="datetimeFigureOut">
              <a:rPr lang="zh-TW" altLang="en-US" smtClean="0"/>
              <a:t>2016/1/29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C34-4103-4A4B-9ADA-B563F950850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18472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4B770-5AA2-448A-A33F-7256E597791D}" type="datetimeFigureOut">
              <a:rPr lang="zh-TW" altLang="en-US" smtClean="0"/>
              <a:t>2016/1/29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C34-4103-4A4B-9ADA-B563F95085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46549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4B770-5AA2-448A-A33F-7256E597791D}" type="datetimeFigureOut">
              <a:rPr lang="zh-TW" altLang="en-US" smtClean="0"/>
              <a:t>2016/1/29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C34-4103-4A4B-9ADA-B563F950850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07919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4B770-5AA2-448A-A33F-7256E597791D}" type="datetimeFigureOut">
              <a:rPr lang="zh-TW" altLang="en-US" smtClean="0"/>
              <a:t>2016/1/29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C34-4103-4A4B-9ADA-B563F95085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79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4B770-5AA2-448A-A33F-7256E597791D}" type="datetimeFigureOut">
              <a:rPr lang="zh-TW" altLang="en-US" smtClean="0"/>
              <a:t>2016/1/29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C34-4103-4A4B-9ADA-B563F95085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88624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4B770-5AA2-448A-A33F-7256E597791D}" type="datetimeFigureOut">
              <a:rPr lang="zh-TW" altLang="en-US" smtClean="0"/>
              <a:t>2016/1/29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C34-4103-4A4B-9ADA-B563F95085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9920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4B770-5AA2-448A-A33F-7256E597791D}" type="datetimeFigureOut">
              <a:rPr lang="zh-TW" altLang="en-US" smtClean="0"/>
              <a:t>2016/1/29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C34-4103-4A4B-9ADA-B563F95085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2411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4B770-5AA2-448A-A33F-7256E597791D}" type="datetimeFigureOut">
              <a:rPr lang="zh-TW" altLang="en-US" smtClean="0"/>
              <a:t>2016/1/29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C34-4103-4A4B-9ADA-B563F95085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512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4B770-5AA2-448A-A33F-7256E597791D}" type="datetimeFigureOut">
              <a:rPr lang="zh-TW" altLang="en-US" smtClean="0"/>
              <a:t>2016/1/29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C34-4103-4A4B-9ADA-B563F95085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6654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4B770-5AA2-448A-A33F-7256E597791D}" type="datetimeFigureOut">
              <a:rPr lang="zh-TW" altLang="en-US" smtClean="0"/>
              <a:t>2016/1/29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C34-4103-4A4B-9ADA-B563F95085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0277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4B770-5AA2-448A-A33F-7256E597791D}" type="datetimeFigureOut">
              <a:rPr lang="zh-TW" altLang="en-US" smtClean="0"/>
              <a:t>2016/1/29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C34-4103-4A4B-9ADA-B563F95085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0469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4B770-5AA2-448A-A33F-7256E597791D}" type="datetimeFigureOut">
              <a:rPr lang="zh-TW" altLang="en-US" smtClean="0"/>
              <a:t>2016/1/29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C34-4103-4A4B-9ADA-B563F95085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6101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4B770-5AA2-448A-A33F-7256E597791D}" type="datetimeFigureOut">
              <a:rPr lang="zh-TW" altLang="en-US" smtClean="0"/>
              <a:t>2016/1/29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C34-4103-4A4B-9ADA-B563F95085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7127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4B770-5AA2-448A-A33F-7256E597791D}" type="datetimeFigureOut">
              <a:rPr lang="zh-TW" altLang="en-US" smtClean="0"/>
              <a:t>2016/1/29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C34-4103-4A4B-9ADA-B563F95085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4100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064B770-5AA2-448A-A33F-7256E597791D}" type="datetimeFigureOut">
              <a:rPr lang="zh-TW" altLang="en-US" smtClean="0"/>
              <a:t>2016/1/29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495BC34-4103-4A4B-9ADA-B563F95085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23382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2689225"/>
            <a:ext cx="8001000" cy="1362075"/>
          </a:xfrm>
        </p:spPr>
        <p:txBody>
          <a:bodyPr>
            <a:noAutofit/>
          </a:bodyPr>
          <a:lstStyle/>
          <a:p>
            <a:pPr algn="dist"/>
            <a:r>
              <a:rPr lang="zh-TW" altLang="en-US" sz="9600" dirty="0" smtClean="0"/>
              <a:t>東興洋行</a:t>
            </a:r>
            <a:endParaRPr lang="zh-TW" altLang="en-US" sz="96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945617" y="6812281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97025"/>
            <a:ext cx="4940300" cy="3860975"/>
          </a:xfrm>
          <a:prstGeom prst="rect">
            <a:avLst/>
          </a:prstGeom>
        </p:spPr>
      </p:pic>
      <p:sp>
        <p:nvSpPr>
          <p:cNvPr id="6" name="波浪 5"/>
          <p:cNvSpPr/>
          <p:nvPr/>
        </p:nvSpPr>
        <p:spPr>
          <a:xfrm>
            <a:off x="8661400" y="4679950"/>
            <a:ext cx="2247900" cy="1549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</a:rPr>
              <a:t>編輯者</a:t>
            </a:r>
            <a:r>
              <a:rPr lang="en-US" altLang="zh-TW" dirty="0" smtClean="0">
                <a:solidFill>
                  <a:schemeClr val="tx1"/>
                </a:solidFill>
              </a:rPr>
              <a:t>:</a:t>
            </a:r>
            <a:r>
              <a:rPr lang="zh-TW" altLang="en-US" dirty="0" smtClean="0">
                <a:solidFill>
                  <a:schemeClr val="tx1"/>
                </a:solidFill>
              </a:rPr>
              <a:t>林冠伯</a:t>
            </a:r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2249" y="3182090"/>
            <a:ext cx="347502" cy="49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194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95400" y="2514601"/>
            <a:ext cx="7885112" cy="4064000"/>
          </a:xfrm>
        </p:spPr>
        <p:txBody>
          <a:bodyPr>
            <a:normAutofit fontScale="90000"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zh-TW" altLang="en-US" sz="2700" dirty="0"/>
              <a:t>位於安平</a:t>
            </a:r>
            <a:r>
              <a:rPr lang="zh-TW" altLang="en-US" sz="2700" dirty="0" smtClean="0"/>
              <a:t>的安北路</a:t>
            </a:r>
            <a:r>
              <a:rPr lang="en-US" altLang="zh-TW" sz="2700" dirty="0"/>
              <a:t>233</a:t>
            </a:r>
            <a:r>
              <a:rPr lang="zh-TW" altLang="en-US" sz="2700" dirty="0" smtClean="0"/>
              <a:t>巷</a:t>
            </a:r>
            <a:r>
              <a:rPr lang="en-US" altLang="zh-TW" sz="1800" dirty="0"/>
              <a:t/>
            </a:r>
            <a:br>
              <a:rPr lang="en-US" altLang="zh-TW" sz="1800" dirty="0"/>
            </a:br>
            <a:r>
              <a:rPr lang="en-US" altLang="zh-TW" sz="1800" b="1" dirty="0" smtClean="0"/>
              <a:t/>
            </a:r>
            <a:br>
              <a:rPr lang="en-US" altLang="zh-TW" sz="1800" b="1" dirty="0" smtClean="0"/>
            </a:br>
            <a:r>
              <a:rPr lang="zh-TW" altLang="en-US" sz="2000" b="1" dirty="0" smtClean="0"/>
              <a:t>創立於</a:t>
            </a:r>
            <a:r>
              <a:rPr lang="en-US" altLang="zh-TW" sz="2000" b="1" dirty="0" smtClean="0"/>
              <a:t>:1860</a:t>
            </a:r>
            <a:r>
              <a:rPr lang="zh-TW" altLang="en-US" sz="2000" dirty="0" smtClean="0"/>
              <a:t>年台灣通商</a:t>
            </a:r>
            <a:r>
              <a:rPr lang="zh-TW" altLang="en-US" sz="2000" dirty="0"/>
              <a:t>以來，德商</a:t>
            </a:r>
            <a:r>
              <a:rPr lang="zh-TW" altLang="en-US" sz="2000" dirty="0" smtClean="0"/>
              <a:t>因台灣</a:t>
            </a:r>
            <a:r>
              <a:rPr lang="zh-TW" altLang="en-US" sz="2000" dirty="0"/>
              <a:t>山區蘊藏</a:t>
            </a:r>
            <a:r>
              <a:rPr lang="zh-TW" altLang="en-US" sz="2000" dirty="0" smtClean="0"/>
              <a:t>的樟腦</a:t>
            </a:r>
            <a:r>
              <a:rPr lang="zh-TW" altLang="en-US" sz="2000" dirty="0"/>
              <a:t>資源，</a:t>
            </a:r>
            <a:r>
              <a:rPr lang="zh-TW" altLang="en-US" sz="2000" dirty="0" smtClean="0"/>
              <a:t>先後由南到北地</a:t>
            </a:r>
            <a:r>
              <a:rPr lang="zh-TW" altLang="en-US" sz="2000" dirty="0"/>
              <a:t>設立了七個洋行；建於光緒年間的「東興洋行」便是其中之一，主要經營樟腦、糖</a:t>
            </a:r>
            <a:r>
              <a:rPr lang="zh-TW" altLang="en-US" sz="2000" dirty="0" smtClean="0"/>
              <a:t>之貿易</a:t>
            </a:r>
            <a:r>
              <a:rPr lang="zh-TW" altLang="en-US" sz="2000" dirty="0"/>
              <a:t>，並</a:t>
            </a:r>
            <a:r>
              <a:rPr lang="zh-TW" altLang="en-US" sz="2000" dirty="0" smtClean="0"/>
              <a:t>代輪船</a:t>
            </a:r>
            <a:r>
              <a:rPr lang="zh-TW" altLang="en-US" sz="2000" dirty="0"/>
              <a:t>的運輸業務</a:t>
            </a:r>
            <a:r>
              <a:rPr lang="zh-TW" altLang="en-US" sz="2000" dirty="0" smtClean="0"/>
              <a:t>。</a:t>
            </a:r>
            <a:r>
              <a:rPr lang="zh-TW" altLang="en-US" sz="2000" dirty="0"/>
              <a:t/>
            </a:r>
            <a:br>
              <a:rPr lang="zh-TW" altLang="en-US" sz="2000" dirty="0"/>
            </a:br>
            <a:r>
              <a:rPr lang="zh-TW" altLang="en-US" sz="2000" dirty="0"/>
              <a:t>　　日治時代，因專賣制度的實施及港口逐漸淤淺，東興洋行難以維續而關閉。</a:t>
            </a:r>
            <a:r>
              <a:rPr lang="en-US" altLang="zh-TW" sz="2000" dirty="0"/>
              <a:t>1901</a:t>
            </a:r>
            <a:r>
              <a:rPr lang="zh-TW" altLang="en-US" sz="2000" dirty="0"/>
              <a:t>年，改設「台南廳安平支</a:t>
            </a:r>
            <a:r>
              <a:rPr lang="zh-TW" altLang="en-US" sz="2000" dirty="0" smtClean="0"/>
              <a:t>廳」，</a:t>
            </a:r>
            <a:r>
              <a:rPr lang="zh-TW" altLang="en-US" sz="2000" dirty="0"/>
              <a:t>再改為「安平派出所」</a:t>
            </a:r>
            <a:r>
              <a:rPr lang="zh-TW" altLang="en-US" sz="2000" dirty="0" smtClean="0"/>
              <a:t>。</a:t>
            </a:r>
            <a:r>
              <a:rPr lang="zh-TW" altLang="en-US" sz="2000" dirty="0"/>
              <a:t/>
            </a:r>
            <a:br>
              <a:rPr lang="zh-TW" altLang="en-US" sz="2000" dirty="0"/>
            </a:br>
            <a:r>
              <a:rPr lang="zh-TW" altLang="en-US" sz="2000" dirty="0"/>
              <a:t>　</a:t>
            </a:r>
            <a:r>
              <a:rPr lang="en-US" altLang="zh-TW" sz="2000" dirty="0" smtClean="0"/>
              <a:t/>
            </a:r>
            <a:br>
              <a:rPr lang="en-US" altLang="zh-TW" sz="2000" dirty="0" smtClean="0"/>
            </a:br>
            <a:r>
              <a:rPr lang="zh-TW" altLang="en-US" sz="2000" dirty="0" smtClean="0"/>
              <a:t>   七十二年，</a:t>
            </a:r>
            <a:r>
              <a:rPr lang="zh-TW" altLang="en-US" sz="2000" dirty="0"/>
              <a:t>南</a:t>
            </a:r>
            <a:r>
              <a:rPr lang="zh-TW" altLang="en-US" sz="2000" dirty="0" smtClean="0"/>
              <a:t>市政府</a:t>
            </a:r>
            <a:r>
              <a:rPr lang="zh-TW" altLang="en-US" sz="2000" dirty="0"/>
              <a:t>整修，並於民國七十六年，開闢為「安平外商貿易紀念館」。</a:t>
            </a:r>
            <a:r>
              <a:rPr lang="en-US" altLang="zh-TW" sz="2000" dirty="0" smtClean="0"/>
              <a:t/>
            </a:r>
            <a:br>
              <a:rPr lang="en-US" altLang="zh-TW" sz="2000" dirty="0" smtClean="0"/>
            </a:br>
            <a:r>
              <a:rPr lang="en-US" altLang="zh-TW" sz="2000" dirty="0"/>
              <a:t/>
            </a:r>
            <a:br>
              <a:rPr lang="en-US" altLang="zh-TW" sz="2000" dirty="0"/>
            </a:br>
            <a:r>
              <a:rPr lang="en-US" altLang="zh-TW" sz="1800" dirty="0" smtClean="0"/>
              <a:t/>
            </a:r>
            <a:br>
              <a:rPr lang="en-US" altLang="zh-TW" sz="1800" dirty="0" smtClean="0"/>
            </a:br>
            <a:r>
              <a:rPr lang="en-US" altLang="zh-TW" sz="1800" dirty="0"/>
              <a:t/>
            </a:r>
            <a:br>
              <a:rPr lang="en-US" altLang="zh-TW" sz="1800" dirty="0"/>
            </a:br>
            <a:endParaRPr lang="zh-TW" altLang="en-US" sz="1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374900" y="444501"/>
            <a:ext cx="5102224" cy="2070100"/>
          </a:xfrm>
        </p:spPr>
        <p:txBody>
          <a:bodyPr>
            <a:noAutofit/>
          </a:bodyPr>
          <a:lstStyle/>
          <a:p>
            <a:pPr marL="0" indent="0" algn="dist">
              <a:buNone/>
            </a:pPr>
            <a:r>
              <a:rPr lang="zh-TW" altLang="en-US" sz="4400" dirty="0" smtClean="0"/>
              <a:t>東興洋行</a:t>
            </a:r>
            <a:endParaRPr lang="en-US" altLang="zh-TW" sz="4400" dirty="0" smtClean="0"/>
          </a:p>
          <a:p>
            <a:pPr marL="0" indent="0" algn="dist">
              <a:buNone/>
            </a:pPr>
            <a:r>
              <a:rPr lang="zh-TW" altLang="en-US" sz="4400" dirty="0" smtClean="0"/>
              <a:t>的</a:t>
            </a:r>
            <a:endParaRPr lang="en-US" altLang="zh-TW" sz="4400" dirty="0" smtClean="0"/>
          </a:p>
          <a:p>
            <a:pPr marL="0" indent="0" algn="dist">
              <a:buNone/>
            </a:pPr>
            <a:r>
              <a:rPr lang="zh-TW" altLang="en-US" sz="4400" dirty="0" smtClean="0"/>
              <a:t>創立</a:t>
            </a:r>
            <a:endParaRPr lang="en-US" altLang="zh-TW" sz="4400" dirty="0" smtClean="0"/>
          </a:p>
        </p:txBody>
      </p:sp>
    </p:spTree>
    <p:extLst>
      <p:ext uri="{BB962C8B-B14F-4D97-AF65-F5344CB8AC3E}">
        <p14:creationId xmlns:p14="http://schemas.microsoft.com/office/powerpoint/2010/main" val="1637366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flipH="1">
            <a:off x="2652712" y="704848"/>
            <a:ext cx="4802188" cy="1479551"/>
          </a:xfrm>
        </p:spPr>
        <p:txBody>
          <a:bodyPr>
            <a:normAutofit fontScale="90000"/>
          </a:bodyPr>
          <a:lstStyle/>
          <a:p>
            <a:pPr algn="dist"/>
            <a:r>
              <a:rPr lang="zh-TW" altLang="en-US" sz="6000" dirty="0" smtClean="0">
                <a:solidFill>
                  <a:srgbClr val="7030A0"/>
                </a:solidFill>
              </a:rPr>
              <a:t>東興洋行</a:t>
            </a:r>
            <a:r>
              <a:rPr lang="en-US" altLang="zh-TW" sz="6000" dirty="0" smtClean="0">
                <a:solidFill>
                  <a:srgbClr val="7030A0"/>
                </a:solidFill>
              </a:rPr>
              <a:t/>
            </a:r>
            <a:br>
              <a:rPr lang="en-US" altLang="zh-TW" sz="6000" dirty="0" smtClean="0">
                <a:solidFill>
                  <a:srgbClr val="7030A0"/>
                </a:solidFill>
              </a:rPr>
            </a:br>
            <a:r>
              <a:rPr lang="zh-TW" altLang="en-US" sz="6000" dirty="0" smtClean="0">
                <a:solidFill>
                  <a:srgbClr val="7030A0"/>
                </a:solidFill>
              </a:rPr>
              <a:t>的</a:t>
            </a:r>
            <a:r>
              <a:rPr lang="en-US" altLang="zh-TW" sz="6000" dirty="0" smtClean="0">
                <a:solidFill>
                  <a:srgbClr val="7030A0"/>
                </a:solidFill>
              </a:rPr>
              <a:t/>
            </a:r>
            <a:br>
              <a:rPr lang="en-US" altLang="zh-TW" sz="6000" dirty="0" smtClean="0">
                <a:solidFill>
                  <a:srgbClr val="7030A0"/>
                </a:solidFill>
              </a:rPr>
            </a:br>
            <a:r>
              <a:rPr lang="zh-TW" altLang="en-US" sz="6000" dirty="0" smtClean="0">
                <a:solidFill>
                  <a:srgbClr val="7030A0"/>
                </a:solidFill>
              </a:rPr>
              <a:t>建築特色</a:t>
            </a:r>
            <a:endParaRPr lang="zh-TW" altLang="en-US" sz="6000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04912" y="2730500"/>
            <a:ext cx="8534400" cy="361526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TW" altLang="en-US" sz="1800" dirty="0">
                <a:solidFill>
                  <a:schemeClr val="tx1"/>
                </a:solidFill>
              </a:rPr>
              <a:t> </a:t>
            </a:r>
            <a:r>
              <a:rPr lang="zh-TW" altLang="en-US" sz="1800" dirty="0" smtClean="0">
                <a:solidFill>
                  <a:schemeClr val="tx1"/>
                </a:solidFill>
              </a:rPr>
              <a:t> 東興</a:t>
            </a:r>
            <a:r>
              <a:rPr lang="zh-TW" altLang="en-US" sz="1800" dirty="0">
                <a:solidFill>
                  <a:schemeClr val="tx1"/>
                </a:solidFill>
              </a:rPr>
              <a:t>洋行</a:t>
            </a:r>
            <a:r>
              <a:rPr lang="zh-TW" altLang="en-US" sz="1800" dirty="0" smtClean="0">
                <a:solidFill>
                  <a:schemeClr val="tx1"/>
                </a:solidFill>
              </a:rPr>
              <a:t>是「</a:t>
            </a:r>
            <a:r>
              <a:rPr lang="zh-TW" altLang="en-US" sz="1800" dirty="0">
                <a:solidFill>
                  <a:schemeClr val="tx1"/>
                </a:solidFill>
              </a:rPr>
              <a:t>殖民地式建築」代表之一</a:t>
            </a:r>
            <a:r>
              <a:rPr lang="zh-TW" altLang="en-US" sz="1800" dirty="0" smtClean="0">
                <a:solidFill>
                  <a:schemeClr val="tx1"/>
                </a:solidFill>
              </a:rPr>
              <a:t>。特色</a:t>
            </a:r>
            <a:r>
              <a:rPr lang="zh-TW" altLang="en-US" sz="1800" dirty="0">
                <a:solidFill>
                  <a:schemeClr val="tx1"/>
                </a:solidFill>
              </a:rPr>
              <a:t>是在西洋建築的架構下</a:t>
            </a:r>
            <a:r>
              <a:rPr lang="zh-TW" altLang="en-US" sz="1800" dirty="0" smtClean="0">
                <a:solidFill>
                  <a:schemeClr val="tx1"/>
                </a:solidFill>
              </a:rPr>
              <a:t>，運用</a:t>
            </a:r>
            <a:r>
              <a:rPr lang="zh-TW" altLang="en-US" sz="1800" dirty="0">
                <a:solidFill>
                  <a:schemeClr val="tx1"/>
                </a:solidFill>
              </a:rPr>
              <a:t>了</a:t>
            </a:r>
            <a:r>
              <a:rPr lang="zh-TW" altLang="en-US" sz="1800" dirty="0" smtClean="0">
                <a:solidFill>
                  <a:schemeClr val="tx1"/>
                </a:solidFill>
              </a:rPr>
              <a:t>本土建材</a:t>
            </a:r>
            <a:r>
              <a:rPr lang="zh-TW" altLang="en-US" sz="1800" dirty="0">
                <a:solidFill>
                  <a:schemeClr val="tx1"/>
                </a:solidFill>
              </a:rPr>
              <a:t>，</a:t>
            </a:r>
            <a:r>
              <a:rPr lang="zh-TW" altLang="en-US" sz="1800" dirty="0" smtClean="0">
                <a:solidFill>
                  <a:schemeClr val="tx1"/>
                </a:solidFill>
              </a:rPr>
              <a:t>並融入本土手法</a:t>
            </a:r>
            <a:r>
              <a:rPr lang="zh-TW" altLang="en-US" sz="1800" dirty="0">
                <a:solidFill>
                  <a:schemeClr val="tx1"/>
                </a:solidFill>
              </a:rPr>
              <a:t>，展現</a:t>
            </a:r>
            <a:r>
              <a:rPr lang="zh-TW" altLang="en-US" sz="1800" dirty="0" smtClean="0">
                <a:solidFill>
                  <a:schemeClr val="tx1"/>
                </a:solidFill>
              </a:rPr>
              <a:t>了洋行建築的</a:t>
            </a:r>
            <a:r>
              <a:rPr lang="zh-TW" altLang="en-US" sz="1800" dirty="0">
                <a:solidFill>
                  <a:schemeClr val="tx1"/>
                </a:solidFill>
              </a:rPr>
              <a:t>美感</a:t>
            </a:r>
            <a:r>
              <a:rPr lang="zh-TW" altLang="en-US" sz="1800" dirty="0" smtClean="0">
                <a:solidFill>
                  <a:schemeClr val="tx1"/>
                </a:solidFill>
              </a:rPr>
              <a:t>。</a:t>
            </a:r>
            <a:endParaRPr lang="en-US" altLang="zh-TW" sz="1800" dirty="0" smtClean="0">
              <a:solidFill>
                <a:schemeClr val="tx1"/>
              </a:solidFill>
            </a:endParaRPr>
          </a:p>
          <a:p>
            <a:endParaRPr lang="zh-TW" altLang="en-US" sz="1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1800" dirty="0" smtClean="0">
                <a:solidFill>
                  <a:schemeClr val="tx1"/>
                </a:solidFill>
              </a:rPr>
              <a:t>拱廊</a:t>
            </a:r>
            <a:r>
              <a:rPr lang="zh-TW" altLang="en-US" sz="1800" dirty="0">
                <a:solidFill>
                  <a:schemeClr val="tx1"/>
                </a:solidFill>
              </a:rPr>
              <a:t>由五個連續拱圈形成，既可以</a:t>
            </a:r>
            <a:r>
              <a:rPr lang="zh-TW" altLang="en-US" sz="1800" dirty="0" smtClean="0">
                <a:solidFill>
                  <a:schemeClr val="tx1"/>
                </a:solidFill>
              </a:rPr>
              <a:t>遮蔽陽光</a:t>
            </a:r>
            <a:r>
              <a:rPr lang="zh-TW" altLang="en-US" sz="1800" dirty="0">
                <a:solidFill>
                  <a:schemeClr val="tx1"/>
                </a:solidFill>
              </a:rPr>
              <a:t>，同時能</a:t>
            </a:r>
            <a:r>
              <a:rPr lang="zh-TW" altLang="en-US" sz="1800" dirty="0" smtClean="0">
                <a:solidFill>
                  <a:schemeClr val="tx1"/>
                </a:solidFill>
              </a:rPr>
              <a:t>遮雨</a:t>
            </a:r>
            <a:r>
              <a:rPr lang="zh-TW" altLang="en-US" sz="1800" dirty="0">
                <a:solidFill>
                  <a:schemeClr val="tx1"/>
                </a:solidFill>
              </a:rPr>
              <a:t>。廊內隨光影的明暗變化，</a:t>
            </a:r>
            <a:r>
              <a:rPr lang="zh-TW" altLang="en-US" sz="1800" dirty="0" smtClean="0">
                <a:solidFill>
                  <a:schemeClr val="tx1"/>
                </a:solidFill>
              </a:rPr>
              <a:t>產生交替</a:t>
            </a:r>
            <a:r>
              <a:rPr lang="zh-TW" altLang="en-US" sz="1800" dirty="0">
                <a:solidFill>
                  <a:schemeClr val="tx1"/>
                </a:solidFill>
              </a:rPr>
              <a:t>的空間趣味。 </a:t>
            </a:r>
            <a:endParaRPr lang="en-US" altLang="zh-TW" sz="18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zh-TW" altLang="en-US" sz="1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1800" dirty="0">
                <a:solidFill>
                  <a:schemeClr val="tx1"/>
                </a:solidFill>
              </a:rPr>
              <a:t>　　拱圈與拱柱以小塊紅磚拼組出極富色澤及線條變化的「半圓拱」，整體比例勻柔，溫暖而明亮。每根磚柱的砌法大體模仿石柱的形式，做出柱頭、柱身和柱基，磚工相當細緻</a:t>
            </a:r>
            <a:r>
              <a:rPr lang="zh-TW" altLang="en-US" dirty="0">
                <a:solidFill>
                  <a:schemeClr val="tx1"/>
                </a:solidFill>
              </a:rPr>
              <a:t>。 </a:t>
            </a:r>
          </a:p>
        </p:txBody>
      </p:sp>
    </p:spTree>
    <p:extLst>
      <p:ext uri="{BB962C8B-B14F-4D97-AF65-F5344CB8AC3E}">
        <p14:creationId xmlns:p14="http://schemas.microsoft.com/office/powerpoint/2010/main" val="163363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7200" dirty="0" smtClean="0"/>
              <a:t>心得</a:t>
            </a:r>
            <a:endParaRPr lang="en-US" altLang="zh-TW" sz="1400" dirty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1600" dirty="0" smtClean="0"/>
              <a:t>一開始我們知道主題後不知該如何是好</a:t>
            </a:r>
            <a:r>
              <a:rPr lang="en-US" altLang="zh-TW" sz="1600" dirty="0" smtClean="0"/>
              <a:t>,</a:t>
            </a:r>
            <a:r>
              <a:rPr lang="zh-TW" altLang="en-US" sz="1600" dirty="0" smtClean="0"/>
              <a:t>但是老師將如何尋找的方法後</a:t>
            </a:r>
            <a:endParaRPr lang="zh-TW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02905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139</TotalTime>
  <Words>113</Words>
  <Application>Microsoft Office PowerPoint</Application>
  <PresentationFormat>寬螢幕</PresentationFormat>
  <Paragraphs>14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Century Gothic</vt:lpstr>
      <vt:lpstr>Wingdings</vt:lpstr>
      <vt:lpstr>Wingdings 3</vt:lpstr>
      <vt:lpstr>切割線</vt:lpstr>
      <vt:lpstr>東興洋行</vt:lpstr>
      <vt:lpstr>位於安平的安北路233巷  創立於:1860年台灣通商以來，德商因台灣山區蘊藏的樟腦資源，先後由南到北地設立了七個洋行；建於光緒年間的「東興洋行」便是其中之一，主要經營樟腦、糖之貿易，並代輪船的運輸業務。 　　日治時代，因專賣制度的實施及港口逐漸淤淺，東興洋行難以維續而關閉。1901年，改設「台南廳安平支廳」，再改為「安平派出所」。 　    七十二年，南市政府整修，並於民國七十六年，開闢為「安平外商貿易紀念館」。    </vt:lpstr>
      <vt:lpstr>東興洋行 的 建築特色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東興洋行</dc:title>
  <dc:creator>student</dc:creator>
  <cp:lastModifiedBy>student</cp:lastModifiedBy>
  <cp:revision>14</cp:revision>
  <dcterms:created xsi:type="dcterms:W3CDTF">2016-01-29T01:35:32Z</dcterms:created>
  <dcterms:modified xsi:type="dcterms:W3CDTF">2016-01-29T03:57:38Z</dcterms:modified>
</cp:coreProperties>
</file>