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9" r:id="rId3"/>
    <p:sldId id="258" r:id="rId4"/>
    <p:sldId id="260" r:id="rId5"/>
  </p:sldIdLst>
  <p:sldSz cx="9144000" cy="6858000" type="screen4x3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57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日期版面配置區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429D6F8-65AB-421C-8A12-D9890559C1C1}" type="datetimeFigureOut">
              <a:rPr lang="zh-TW" altLang="en-US" smtClean="0"/>
              <a:pPr/>
              <a:t>2013/6/10</a:t>
            </a:fld>
            <a:endParaRPr lang="zh-TW" altLang="en-US"/>
          </a:p>
        </p:txBody>
      </p:sp>
      <p:sp>
        <p:nvSpPr>
          <p:cNvPr id="17" name="頁尾版面配置區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TW" altLang="en-US"/>
          </a:p>
        </p:txBody>
      </p:sp>
      <p:sp>
        <p:nvSpPr>
          <p:cNvPr id="29" name="投影片編號版面配置區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8924570-FD02-4AAE-ADF1-4A9A24C13830}" type="slidenum">
              <a:rPr lang="zh-TW" altLang="en-US" smtClean="0"/>
              <a:pPr/>
              <a:t>‹#›</a:t>
            </a:fld>
            <a:endParaRPr lang="zh-TW" altLang="en-US"/>
          </a:p>
        </p:txBody>
      </p:sp>
      <p:sp>
        <p:nvSpPr>
          <p:cNvPr id="32" name="矩形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矩形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矩形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矩形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矩形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標題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9" name="副標題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zh-TW" altLang="en-US" smtClean="0"/>
              <a:t>按一下以編輯母片副標題樣式</a:t>
            </a:r>
            <a:endParaRPr kumimoji="0" lang="en-US"/>
          </a:p>
        </p:txBody>
      </p:sp>
      <p:sp>
        <p:nvSpPr>
          <p:cNvPr id="56" name="矩形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矩形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矩形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矩形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429D6F8-65AB-421C-8A12-D9890559C1C1}" type="datetimeFigureOut">
              <a:rPr lang="zh-TW" altLang="en-US" smtClean="0"/>
              <a:pPr/>
              <a:t>2013/6/10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8924570-FD02-4AAE-ADF1-4A9A24C13830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429D6F8-65AB-421C-8A12-D9890559C1C1}" type="datetimeFigureOut">
              <a:rPr lang="zh-TW" altLang="en-US" smtClean="0"/>
              <a:pPr/>
              <a:t>2013/6/10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8924570-FD02-4AAE-ADF1-4A9A24C13830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429D6F8-65AB-421C-8A12-D9890559C1C1}" type="datetimeFigureOut">
              <a:rPr lang="zh-TW" altLang="en-US" smtClean="0"/>
              <a:pPr/>
              <a:t>2013/6/10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8924570-FD02-4AAE-ADF1-4A9A24C13830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手繪多邊形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手繪多邊形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手繪多邊形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手繪多邊形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手繪多邊形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手繪多邊形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手繪多邊形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手繪多邊形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手繪多邊形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手繪多邊形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手繪多邊形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手繪多邊形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手繪多邊形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手繪多邊形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手繪多邊形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zh-TW" altLang="en-US" smtClean="0"/>
              <a:t>按一下以編輯母片文字樣式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429D6F8-65AB-421C-8A12-D9890559C1C1}" type="datetimeFigureOut">
              <a:rPr lang="zh-TW" altLang="en-US" smtClean="0"/>
              <a:pPr/>
              <a:t>2013/6/10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8924570-FD02-4AAE-ADF1-4A9A24C13830}" type="slidenum">
              <a:rPr lang="zh-TW" altLang="en-US" smtClean="0"/>
              <a:pPr/>
              <a:t>‹#›</a:t>
            </a:fld>
            <a:endParaRPr lang="zh-TW" altLang="en-US"/>
          </a:p>
        </p:txBody>
      </p:sp>
      <p:sp>
        <p:nvSpPr>
          <p:cNvPr id="7" name="矩形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8" name="矩形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矩形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矩形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矩形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矩形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429D6F8-65AB-421C-8A12-D9890559C1C1}" type="datetimeFigureOut">
              <a:rPr lang="zh-TW" altLang="en-US" smtClean="0"/>
              <a:pPr/>
              <a:t>2013/6/10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8924570-FD02-4AAE-ADF1-4A9A24C13830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矩形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zh-TW" altLang="en-US" smtClean="0"/>
              <a:t>按一下以編輯母片文字樣式</a:t>
            </a:r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zh-TW" altLang="en-US" smtClean="0"/>
              <a:t>按一下以編輯母片文字樣式</a:t>
            </a:r>
          </a:p>
        </p:txBody>
      </p:sp>
      <p:sp>
        <p:nvSpPr>
          <p:cNvPr id="5" name="內容版面配置區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429D6F8-65AB-421C-8A12-D9890559C1C1}" type="datetimeFigureOut">
              <a:rPr lang="zh-TW" altLang="en-US" smtClean="0"/>
              <a:pPr/>
              <a:t>2013/6/10</a:t>
            </a:fld>
            <a:endParaRPr lang="zh-TW" alt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TW" alt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8924570-FD02-4AAE-ADF1-4A9A24C13830}" type="slidenum">
              <a:rPr lang="zh-TW" altLang="en-US" smtClean="0"/>
              <a:pPr/>
              <a:t>‹#›</a:t>
            </a:fld>
            <a:endParaRPr lang="zh-TW" altLang="en-US"/>
          </a:p>
        </p:txBody>
      </p:sp>
      <p:sp>
        <p:nvSpPr>
          <p:cNvPr id="16" name="矩形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矩形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矩形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矩形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矩形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矩形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矩形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矩形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矩形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429D6F8-65AB-421C-8A12-D9890559C1C1}" type="datetimeFigureOut">
              <a:rPr lang="zh-TW" altLang="en-US" smtClean="0"/>
              <a:pPr/>
              <a:t>2013/6/10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8924570-FD02-4AAE-ADF1-4A9A24C13830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429D6F8-65AB-421C-8A12-D9890559C1C1}" type="datetimeFigureOut">
              <a:rPr lang="zh-TW" altLang="en-US" smtClean="0"/>
              <a:pPr/>
              <a:t>2013/6/10</a:t>
            </a:fld>
            <a:endParaRPr lang="zh-TW" alt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8924570-FD02-4AAE-ADF1-4A9A24C13830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429D6F8-65AB-421C-8A12-D9890559C1C1}" type="datetimeFigureOut">
              <a:rPr lang="zh-TW" altLang="en-US" smtClean="0"/>
              <a:pPr/>
              <a:t>2013/6/10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8924570-FD02-4AAE-ADF1-4A9A24C13830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直線接點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群組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直線接點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直線接點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直線接點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標題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zh-TW" altLang="en-US" smtClean="0"/>
              <a:t>按一下圖示以新增圖片</a:t>
            </a:r>
            <a:endParaRPr kumimoji="0" 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zh-TW" altLang="en-US" smtClean="0"/>
              <a:t>按一下以編輯母片文字樣式</a:t>
            </a:r>
          </a:p>
        </p:txBody>
      </p:sp>
      <p:grpSp>
        <p:nvGrpSpPr>
          <p:cNvPr id="14" name="群組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直線接點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線接點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直線接點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群組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直線接點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線接點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直線接點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7429D6F8-65AB-421C-8A12-D9890559C1C1}" type="datetimeFigureOut">
              <a:rPr lang="zh-TW" altLang="en-US" smtClean="0"/>
              <a:pPr/>
              <a:t>2013/6/10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C8924570-FD02-4AAE-ADF1-4A9A24C13830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矩形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矩形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矩形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矩形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矩形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矩形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矩形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矩形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標題版面配置區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13" name="文字版面配置區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zh-TW" altLang="en-US" smtClean="0"/>
              <a:t>按一下以編輯母片文字樣式</a:t>
            </a:r>
          </a:p>
          <a:p>
            <a:pPr lvl="1" eaLnBrk="1" latinLnBrk="0" hangingPunct="1"/>
            <a:r>
              <a:rPr kumimoji="0" lang="zh-TW" altLang="en-US" smtClean="0"/>
              <a:t>第二層</a:t>
            </a:r>
          </a:p>
          <a:p>
            <a:pPr lvl="2" eaLnBrk="1" latinLnBrk="0" hangingPunct="1"/>
            <a:r>
              <a:rPr kumimoji="0" lang="zh-TW" altLang="en-US" smtClean="0"/>
              <a:t>第三層</a:t>
            </a:r>
          </a:p>
          <a:p>
            <a:pPr lvl="3" eaLnBrk="1" latinLnBrk="0" hangingPunct="1"/>
            <a:r>
              <a:rPr kumimoji="0" lang="zh-TW" altLang="en-US" smtClean="0"/>
              <a:t>第四層</a:t>
            </a:r>
          </a:p>
          <a:p>
            <a:pPr lvl="4" eaLnBrk="1" latinLnBrk="0" hangingPunct="1"/>
            <a:r>
              <a:rPr kumimoji="0" lang="zh-TW" altLang="en-US" smtClean="0"/>
              <a:t>第五層</a:t>
            </a:r>
            <a:endParaRPr kumimoji="0" lang="en-US"/>
          </a:p>
        </p:txBody>
      </p:sp>
      <p:sp>
        <p:nvSpPr>
          <p:cNvPr id="14" name="日期版面配置區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7429D6F8-65AB-421C-8A12-D9890559C1C1}" type="datetimeFigureOut">
              <a:rPr lang="zh-TW" altLang="en-US" smtClean="0"/>
              <a:pPr/>
              <a:t>2013/6/10</a:t>
            </a:fld>
            <a:endParaRPr lang="zh-TW" alt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zh-TW" altLang="en-US"/>
          </a:p>
        </p:txBody>
      </p:sp>
      <p:sp>
        <p:nvSpPr>
          <p:cNvPr id="23" name="投影片編號版面配置區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C8924570-FD02-4AAE-ADF1-4A9A24C13830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tw.rd.yahoo.com/referurl/knowledge/maps/*http:/tw.maps.yahoo.com/?ei=utf8&amp;addr=%E5%8C%97%E5%B8%82%E8%BF%AA%E5%8C%96%E8%A1%97%E4%B8%80%E6%AE%B5175%E8%99%9F" TargetMode="External"/><Relationship Id="rId2" Type="http://schemas.openxmlformats.org/officeDocument/2006/relationships/hyperlink" Target="http://tw.rd.yahoo.com/referurl/knowledge/maps/*http:/tw.maps.yahoo.com/?ei=utf8&amp;addr=%E5%8C%97%E5%B8%82%E8%BF%AA%E5%8C%96%E8%A1%97%E4%B8%80%E6%AE%B5160%E8%99%9F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zh-TW" altLang="en-US" sz="9600" dirty="0"/>
              <a:t>台南一日遊</a:t>
            </a:r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115616" y="2852936"/>
            <a:ext cx="7067128" cy="1508760"/>
          </a:xfrm>
        </p:spPr>
        <p:txBody>
          <a:bodyPr>
            <a:normAutofit fontScale="85000" lnSpcReduction="20000"/>
          </a:bodyPr>
          <a:lstStyle/>
          <a:p>
            <a:r>
              <a:rPr lang="zh-TW" altLang="en-US" sz="4400" dirty="0" smtClean="0"/>
              <a:t>製作人：莊聖德</a:t>
            </a:r>
            <a:endParaRPr lang="en-US" altLang="zh-TW" sz="4400" dirty="0" smtClean="0"/>
          </a:p>
          <a:p>
            <a:r>
              <a:rPr lang="zh-TW" altLang="en-US" sz="4400" dirty="0" smtClean="0"/>
              <a:t>號碼：０４</a:t>
            </a:r>
            <a:endParaRPr lang="en-US" altLang="zh-TW" sz="4400" dirty="0" smtClean="0"/>
          </a:p>
          <a:p>
            <a:r>
              <a:rPr lang="zh-TW" altLang="en-US" sz="4400" dirty="0" smtClean="0"/>
              <a:t>班級：１１０</a:t>
            </a:r>
            <a:endParaRPr lang="zh-TW" altLang="en-US" sz="44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第一天 安平豆花</a:t>
            </a:r>
            <a:r>
              <a:rPr lang="en-US" altLang="zh-TW" dirty="0" smtClean="0"/>
              <a:t>(</a:t>
            </a:r>
            <a:r>
              <a:rPr lang="zh-TW" altLang="en-US" dirty="0" smtClean="0"/>
              <a:t>上午</a:t>
            </a:r>
            <a:r>
              <a:rPr lang="en-US" altLang="zh-TW" dirty="0" smtClean="0"/>
              <a:t>)</a:t>
            </a:r>
            <a:br>
              <a:rPr lang="en-US" altLang="zh-TW" dirty="0" smtClean="0"/>
            </a:br>
            <a:endParaRPr lang="zh-TW" altLang="en-US" dirty="0"/>
          </a:p>
        </p:txBody>
      </p:sp>
      <p:pic>
        <p:nvPicPr>
          <p:cNvPr id="4" name="內容版面配置區 3" descr="images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860032" y="1556792"/>
            <a:ext cx="3384376" cy="3385095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安平豆花</a:t>
            </a:r>
            <a:r>
              <a:rPr lang="en-US" altLang="zh-TW" dirty="0" smtClean="0"/>
              <a:t/>
            </a:r>
            <a:br>
              <a:rPr lang="en-US" altLang="zh-TW" dirty="0" smtClean="0"/>
            </a:b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914400" y="1783560"/>
            <a:ext cx="7772400" cy="11222504"/>
          </a:xfrm>
        </p:spPr>
        <p:txBody>
          <a:bodyPr>
            <a:noAutofit/>
          </a:bodyPr>
          <a:lstStyle/>
          <a:p>
            <a:r>
              <a:rPr lang="zh-TW" altLang="en-US" sz="2400" dirty="0" smtClean="0"/>
              <a:t>安平豆花</a:t>
            </a:r>
            <a:endParaRPr lang="en-US" altLang="zh-TW" sz="2400" dirty="0" smtClean="0"/>
          </a:p>
          <a:p>
            <a:r>
              <a:rPr lang="zh-TW" altLang="en-US" sz="2400" dirty="0" smtClean="0"/>
              <a:t>遵循古法精製，成品的豆花香嫩細軟加上甘蔗所熬製的糖水，原汁原味，令人垂涎三尺。</a:t>
            </a:r>
            <a:r>
              <a:rPr lang="en-US" altLang="zh-TW" sz="2400" dirty="0" smtClean="0"/>
              <a:t>(</a:t>
            </a:r>
            <a:r>
              <a:rPr lang="zh-TW" altLang="en-US" sz="2400" dirty="0" smtClean="0"/>
              <a:t>本產品為非基因改造有機黃豆製作</a:t>
            </a:r>
            <a:r>
              <a:rPr lang="en-US" altLang="zh-TW" sz="2400" dirty="0" smtClean="0"/>
              <a:t>) </a:t>
            </a:r>
            <a:r>
              <a:rPr lang="zh-TW" altLang="en-US" sz="2400" dirty="0" smtClean="0"/>
              <a:t/>
            </a:r>
            <a:br>
              <a:rPr lang="zh-TW" altLang="en-US" sz="2400" dirty="0" smtClean="0"/>
            </a:br>
            <a:r>
              <a:rPr lang="zh-TW" altLang="en-US" sz="2400" dirty="0" smtClean="0"/>
              <a:t/>
            </a:r>
            <a:br>
              <a:rPr lang="zh-TW" altLang="en-US" sz="2400" dirty="0" smtClean="0"/>
            </a:br>
            <a:r>
              <a:rPr lang="zh-TW" altLang="en-US" sz="2400" dirty="0" smtClean="0"/>
              <a:t>本系列商品共有五種口味配料</a:t>
            </a:r>
            <a:r>
              <a:rPr lang="en-US" altLang="zh-TW" sz="2400" dirty="0" smtClean="0"/>
              <a:t>︰ </a:t>
            </a:r>
            <a:r>
              <a:rPr lang="zh-TW" altLang="en-US" sz="2400" dirty="0" smtClean="0"/>
              <a:t/>
            </a:r>
            <a:br>
              <a:rPr lang="zh-TW" altLang="en-US" sz="2400" dirty="0" smtClean="0"/>
            </a:br>
            <a:r>
              <a:rPr lang="zh-TW" altLang="en-US" sz="2400" dirty="0" smtClean="0"/>
              <a:t>原味豆花、紅豆豆花、珍珠豆花、檸檬豆花、綠豆豆花 </a:t>
            </a:r>
            <a:br>
              <a:rPr lang="zh-TW" altLang="en-US" sz="2400" dirty="0" smtClean="0"/>
            </a:br>
            <a:r>
              <a:rPr lang="zh-TW" altLang="en-US" sz="2400" dirty="0" smtClean="0"/>
              <a:t/>
            </a:r>
            <a:br>
              <a:rPr lang="zh-TW" altLang="en-US" sz="2400" dirty="0" smtClean="0"/>
            </a:br>
            <a:r>
              <a:rPr lang="en-US" altLang="zh-TW" sz="2400" dirty="0" smtClean="0"/>
              <a:t>{</a:t>
            </a:r>
            <a:r>
              <a:rPr lang="zh-TW" altLang="en-US" sz="2400" dirty="0" smtClean="0"/>
              <a:t>紅豆豆花</a:t>
            </a:r>
            <a:r>
              <a:rPr lang="en-US" altLang="zh-TW" sz="2400" dirty="0" smtClean="0"/>
              <a:t>}-------</a:t>
            </a:r>
            <a:r>
              <a:rPr lang="zh-TW" altLang="en-US" sz="2400" dirty="0" smtClean="0"/>
              <a:t>選自屏東萬丹的大顆飽滿紅豆，經過數小時的熬煮，香濃的紅豆香氣，絕非罐頭食品可 比。 </a:t>
            </a:r>
            <a:br>
              <a:rPr lang="zh-TW" altLang="en-US" sz="2400" dirty="0" smtClean="0"/>
            </a:br>
            <a:r>
              <a:rPr lang="zh-TW" altLang="en-US" sz="2400" dirty="0" smtClean="0"/>
              <a:t/>
            </a:r>
            <a:br>
              <a:rPr lang="zh-TW" altLang="en-US" sz="2400" dirty="0" smtClean="0"/>
            </a:br>
            <a:r>
              <a:rPr lang="en-US" altLang="zh-TW" sz="2400" dirty="0" smtClean="0"/>
              <a:t>{</a:t>
            </a:r>
            <a:r>
              <a:rPr lang="zh-TW" altLang="en-US" sz="2400" dirty="0" smtClean="0"/>
              <a:t>珍珠豆花</a:t>
            </a:r>
            <a:r>
              <a:rPr lang="en-US" altLang="zh-TW" sz="2400" dirty="0" smtClean="0"/>
              <a:t>}-------QQ</a:t>
            </a:r>
            <a:r>
              <a:rPr lang="zh-TW" altLang="en-US" sz="2400" dirty="0" smtClean="0"/>
              <a:t>的小珍珠，又有人暱稱青蛙下蛋，搭配香嫩細軟的豆花，口感一絕。 </a:t>
            </a:r>
            <a:br>
              <a:rPr lang="zh-TW" altLang="en-US" sz="2400" dirty="0" smtClean="0"/>
            </a:br>
            <a:r>
              <a:rPr lang="zh-TW" altLang="en-US" sz="2400" dirty="0" smtClean="0"/>
              <a:t/>
            </a:r>
            <a:br>
              <a:rPr lang="zh-TW" altLang="en-US" sz="2400" dirty="0" smtClean="0"/>
            </a:br>
            <a:r>
              <a:rPr lang="en-US" altLang="zh-TW" sz="2400" dirty="0" smtClean="0"/>
              <a:t>{</a:t>
            </a:r>
            <a:r>
              <a:rPr lang="zh-TW" altLang="en-US" sz="2400" dirty="0" smtClean="0"/>
              <a:t>綠豆豆花</a:t>
            </a:r>
            <a:r>
              <a:rPr lang="en-US" altLang="zh-TW" sz="2400" dirty="0" smtClean="0"/>
              <a:t>}-------</a:t>
            </a:r>
            <a:r>
              <a:rPr lang="zh-TW" altLang="en-US" sz="2400" dirty="0" smtClean="0"/>
              <a:t>消暑美味的綠豆，一樣採自台灣，新鮮熬煮，香味滿口。 </a:t>
            </a:r>
            <a:br>
              <a:rPr lang="zh-TW" altLang="en-US" sz="2400" dirty="0" smtClean="0"/>
            </a:br>
            <a:r>
              <a:rPr lang="zh-TW" altLang="en-US" sz="2400" dirty="0" smtClean="0"/>
              <a:t/>
            </a:r>
            <a:br>
              <a:rPr lang="zh-TW" altLang="en-US" sz="2400" dirty="0" smtClean="0"/>
            </a:br>
            <a:r>
              <a:rPr lang="en-US" altLang="zh-TW" sz="2400" dirty="0" smtClean="0"/>
              <a:t>{</a:t>
            </a:r>
            <a:r>
              <a:rPr lang="zh-TW" altLang="en-US" sz="2400" dirty="0" smtClean="0"/>
              <a:t>檸檬豆花</a:t>
            </a:r>
            <a:r>
              <a:rPr lang="en-US" altLang="zh-TW" sz="2400" dirty="0" smtClean="0"/>
              <a:t>}-------</a:t>
            </a:r>
            <a:r>
              <a:rPr lang="zh-TW" altLang="en-US" sz="2400" dirty="0" smtClean="0"/>
              <a:t>淋上新鮮的檸檬原汁，口感清新，酸酸甜甜，戀愛幸福的好滋味。 </a:t>
            </a:r>
            <a:br>
              <a:rPr lang="zh-TW" altLang="en-US" sz="2400" dirty="0" smtClean="0"/>
            </a:br>
            <a:r>
              <a:rPr lang="zh-TW" altLang="en-US" sz="2400" dirty="0" smtClean="0"/>
              <a:t/>
            </a:r>
            <a:br>
              <a:rPr lang="zh-TW" altLang="en-US" sz="2400" dirty="0" smtClean="0"/>
            </a:br>
            <a:r>
              <a:rPr lang="zh-TW" altLang="en-US" sz="2400" dirty="0" smtClean="0"/>
              <a:t/>
            </a:r>
            <a:br>
              <a:rPr lang="zh-TW" altLang="en-US" sz="2400" dirty="0" smtClean="0"/>
            </a:br>
            <a:r>
              <a:rPr lang="zh-TW" altLang="en-US" sz="2400" dirty="0" smtClean="0"/>
              <a:t/>
            </a:r>
            <a:br>
              <a:rPr lang="zh-TW" altLang="en-US" sz="2400" dirty="0" smtClean="0"/>
            </a:br>
            <a:r>
              <a:rPr lang="zh-TW" altLang="en-US" sz="2400" dirty="0" smtClean="0"/>
              <a:t>大豆</a:t>
            </a:r>
            <a:r>
              <a:rPr lang="en-US" altLang="zh-TW" sz="2400" dirty="0" smtClean="0"/>
              <a:t>(</a:t>
            </a:r>
            <a:r>
              <a:rPr lang="zh-TW" altLang="en-US" sz="2400" dirty="0" smtClean="0"/>
              <a:t>學名為</a:t>
            </a:r>
            <a:r>
              <a:rPr lang="en-US" altLang="zh-TW" sz="2400" dirty="0" err="1" smtClean="0"/>
              <a:t>Glycine</a:t>
            </a:r>
            <a:r>
              <a:rPr lang="en-US" altLang="zh-TW" sz="2400" dirty="0" smtClean="0"/>
              <a:t> max Merrill</a:t>
            </a:r>
            <a:r>
              <a:rPr lang="zh-TW" altLang="en-US" sz="2400" dirty="0" smtClean="0"/>
              <a:t>，亦稱為黃豆</a:t>
            </a:r>
            <a:r>
              <a:rPr lang="en-US" altLang="zh-TW" sz="2400" dirty="0" smtClean="0"/>
              <a:t>)</a:t>
            </a:r>
            <a:r>
              <a:rPr lang="zh-TW" altLang="en-US" sz="2400" dirty="0" smtClean="0"/>
              <a:t>係莢豆科，一年生草本。早在數千年前，在中國最先栽培，將它做為食物並發現其營養價值而供為食物蛋白質與油脂的來源，而中國神農帝王將它列為五穀之一，對飲食生活甚具關鍵重要性。爾後經由韓國傳到日本，即由素食者將大豆及其加工產品帶到日本，使其盛行於東瀛。而使日本成為世界最為長壽的國家。進而再傳到歐洲，美國及南美洲等，尤其在美國發揚光大，使美國成為世界的大豆王國。 </a:t>
            </a:r>
            <a:br>
              <a:rPr lang="zh-TW" altLang="en-US" sz="2400" dirty="0" smtClean="0"/>
            </a:br>
            <a:r>
              <a:rPr lang="zh-TW" altLang="en-US" sz="2400" dirty="0" smtClean="0"/>
              <a:t/>
            </a:r>
            <a:br>
              <a:rPr lang="zh-TW" altLang="en-US" sz="2400" dirty="0" smtClean="0"/>
            </a:br>
            <a:r>
              <a:rPr lang="zh-TW" altLang="en-US" sz="2400" dirty="0" smtClean="0"/>
              <a:t>在中國被稱為大豆，而美國人指它為</a:t>
            </a:r>
            <a:r>
              <a:rPr lang="en-US" altLang="zh-TW" sz="2400" dirty="0" smtClean="0"/>
              <a:t>"Greater Bean"(Ta </a:t>
            </a:r>
            <a:r>
              <a:rPr lang="en-US" altLang="zh-TW" sz="2400" dirty="0" err="1" smtClean="0"/>
              <a:t>Tou</a:t>
            </a:r>
            <a:r>
              <a:rPr lang="en-US" altLang="zh-TW" sz="2400" dirty="0" smtClean="0"/>
              <a:t>)</a:t>
            </a:r>
            <a:r>
              <a:rPr lang="zh-TW" altLang="en-US" sz="2400" dirty="0" smtClean="0"/>
              <a:t>，在美國又號稱為神奇的豆</a:t>
            </a:r>
            <a:r>
              <a:rPr lang="en-US" altLang="zh-TW" sz="2400" dirty="0" smtClean="0"/>
              <a:t>(Miracle Beans)</a:t>
            </a:r>
            <a:r>
              <a:rPr lang="zh-TW" altLang="en-US" sz="2400" dirty="0" smtClean="0"/>
              <a:t>，而由於它帶有黃顏色也被稱為黃豆</a:t>
            </a:r>
            <a:r>
              <a:rPr lang="en-US" altLang="zh-TW" sz="2400" dirty="0" smtClean="0"/>
              <a:t>(Yellow Soybeans)</a:t>
            </a:r>
            <a:r>
              <a:rPr lang="zh-TW" altLang="en-US" sz="2400" dirty="0" smtClean="0"/>
              <a:t>。</a:t>
            </a:r>
            <a:endParaRPr lang="zh-TW" altLang="en-US" sz="24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豆花製作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zh-TW" altLang="en-US" sz="2400" dirty="0" smtClean="0"/>
              <a:t>～ 一定要從豆漿開始講 ～</a:t>
            </a:r>
          </a:p>
          <a:p>
            <a:r>
              <a:rPr lang="zh-TW" altLang="en-US" sz="2400" dirty="0" smtClean="0"/>
              <a:t>◆ 豆漿（清漿） </a:t>
            </a:r>
            <a:r>
              <a:rPr lang="en-US" altLang="zh-TW" sz="2400" dirty="0" smtClean="0"/>
              <a:t>/  </a:t>
            </a:r>
            <a:r>
              <a:rPr lang="zh-TW" altLang="en-US" sz="2400" b="1" dirty="0" smtClean="0"/>
              <a:t>黃豆與水的標準比例 </a:t>
            </a:r>
            <a:r>
              <a:rPr lang="en-US" altLang="zh-TW" sz="2400" b="1" dirty="0" smtClean="0"/>
              <a:t>1</a:t>
            </a:r>
            <a:r>
              <a:rPr lang="zh-TW" altLang="en-US" sz="2400" b="1" dirty="0" smtClean="0"/>
              <a:t>：</a:t>
            </a:r>
            <a:r>
              <a:rPr lang="en-US" altLang="zh-TW" sz="2400" b="1" dirty="0" smtClean="0"/>
              <a:t>8 </a:t>
            </a:r>
            <a:br>
              <a:rPr lang="en-US" altLang="zh-TW" sz="2400" b="1" dirty="0" smtClean="0"/>
            </a:br>
            <a:r>
              <a:rPr lang="zh-TW" altLang="en-US" sz="2400" dirty="0" smtClean="0"/>
              <a:t>◆ 黃豆一台斤：清水</a:t>
            </a:r>
            <a:r>
              <a:rPr lang="en-US" altLang="zh-TW" sz="2400" dirty="0" smtClean="0"/>
              <a:t>4800cc</a:t>
            </a:r>
            <a:br>
              <a:rPr lang="en-US" altLang="zh-TW" sz="2400" dirty="0" smtClean="0"/>
            </a:br>
            <a:r>
              <a:rPr lang="en-US" altLang="zh-TW" sz="2400" dirty="0" smtClean="0"/>
              <a:t>◇ </a:t>
            </a:r>
            <a:r>
              <a:rPr lang="zh-TW" altLang="en-US" sz="2400" dirty="0" smtClean="0"/>
              <a:t>標準比例定義標準是因後續若製作豆花等食品的最佳比例來的～</a:t>
            </a:r>
            <a:br>
              <a:rPr lang="zh-TW" altLang="en-US" sz="2400" dirty="0" smtClean="0"/>
            </a:br>
            <a:r>
              <a:rPr lang="zh-TW" altLang="en-US" sz="2400" dirty="0" smtClean="0"/>
              <a:t>◇ 若僅做豆漿，可依個人口味增減水量來控制濃、淡口感！！</a:t>
            </a:r>
          </a:p>
          <a:p>
            <a:r>
              <a:rPr lang="en-US" altLang="zh-TW" sz="2400" dirty="0" smtClean="0"/>
              <a:t>1》</a:t>
            </a:r>
            <a:r>
              <a:rPr lang="zh-TW" altLang="en-US" sz="2400" b="1" dirty="0" smtClean="0"/>
              <a:t>選豆</a:t>
            </a:r>
            <a:br>
              <a:rPr lang="zh-TW" altLang="en-US" sz="2400" b="1" dirty="0" smtClean="0"/>
            </a:br>
            <a:r>
              <a:rPr lang="zh-TW" altLang="en-US" sz="2400" dirty="0" smtClean="0"/>
              <a:t>◇ </a:t>
            </a:r>
            <a:r>
              <a:rPr lang="zh-TW" altLang="en-US" sz="2400" b="1" dirty="0" smtClean="0"/>
              <a:t>挑除雜物及壞豆！！</a:t>
            </a:r>
            <a:br>
              <a:rPr lang="zh-TW" altLang="en-US" sz="2400" b="1" dirty="0" smtClean="0"/>
            </a:br>
            <a:r>
              <a:rPr lang="zh-TW" altLang="en-US" sz="2400" dirty="0" smtClean="0"/>
              <a:t>◇ 壞豆＝外貌形體不完整的豆子，會影響豆漿的風味！！</a:t>
            </a:r>
          </a:p>
          <a:p>
            <a:r>
              <a:rPr lang="en-US" altLang="zh-TW" sz="2400" dirty="0" smtClean="0"/>
              <a:t>2》</a:t>
            </a:r>
            <a:r>
              <a:rPr lang="zh-TW" altLang="en-US" sz="2400" b="1" dirty="0" smtClean="0"/>
              <a:t>洗豆</a:t>
            </a:r>
            <a:r>
              <a:rPr lang="zh-TW" altLang="en-US" sz="2400" dirty="0" smtClean="0"/>
              <a:t/>
            </a:r>
            <a:br>
              <a:rPr lang="zh-TW" altLang="en-US" sz="2400" dirty="0" smtClean="0"/>
            </a:br>
            <a:r>
              <a:rPr lang="zh-TW" altLang="en-US" sz="2400" dirty="0" smtClean="0"/>
              <a:t>◇ 重複換水搓洗到水清為止</a:t>
            </a:r>
            <a:br>
              <a:rPr lang="zh-TW" altLang="en-US" sz="2400" dirty="0" smtClean="0"/>
            </a:br>
            <a:r>
              <a:rPr lang="zh-TW" altLang="en-US" sz="2400" dirty="0" smtClean="0"/>
              <a:t>◇ 同時也進行</a:t>
            </a:r>
            <a:r>
              <a:rPr lang="zh-TW" altLang="en-US" sz="2400" b="1" dirty="0" smtClean="0"/>
              <a:t>挑除雜物及壞豆</a:t>
            </a:r>
            <a:r>
              <a:rPr lang="zh-TW" altLang="en-US" sz="2400" dirty="0" smtClean="0"/>
              <a:t>～</a:t>
            </a:r>
          </a:p>
          <a:p>
            <a:r>
              <a:rPr lang="en-US" altLang="zh-TW" sz="2400" dirty="0" smtClean="0"/>
              <a:t>3》</a:t>
            </a:r>
            <a:r>
              <a:rPr lang="zh-TW" altLang="en-US" sz="2400" b="1" dirty="0" smtClean="0"/>
              <a:t>浸泡 </a:t>
            </a:r>
            <a:r>
              <a:rPr lang="en-US" altLang="zh-TW" sz="2400" dirty="0" smtClean="0"/>
              <a:t>/ </a:t>
            </a:r>
            <a:r>
              <a:rPr lang="zh-TW" altLang="en-US" sz="2400" dirty="0" smtClean="0"/>
              <a:t>常溫</a:t>
            </a:r>
            <a:br>
              <a:rPr lang="zh-TW" altLang="en-US" sz="2400" dirty="0" smtClean="0"/>
            </a:br>
            <a:r>
              <a:rPr lang="zh-TW" altLang="en-US" sz="2400" dirty="0" smtClean="0"/>
              <a:t>◇ 夏天</a:t>
            </a:r>
            <a:r>
              <a:rPr lang="en-US" altLang="zh-TW" sz="2400" dirty="0" smtClean="0"/>
              <a:t>4</a:t>
            </a:r>
            <a:r>
              <a:rPr lang="zh-TW" altLang="en-US" sz="2400" dirty="0" smtClean="0"/>
              <a:t>～</a:t>
            </a:r>
            <a:r>
              <a:rPr lang="en-US" altLang="zh-TW" sz="2400" dirty="0" smtClean="0"/>
              <a:t>5</a:t>
            </a:r>
            <a:r>
              <a:rPr lang="zh-TW" altLang="en-US" sz="2400" dirty="0" smtClean="0"/>
              <a:t>小時 </a:t>
            </a:r>
            <a:r>
              <a:rPr lang="en-US" altLang="zh-TW" sz="2400" dirty="0" smtClean="0"/>
              <a:t>/ </a:t>
            </a:r>
            <a:r>
              <a:rPr lang="zh-TW" altLang="en-US" sz="2400" dirty="0" smtClean="0"/>
              <a:t>冬天</a:t>
            </a:r>
            <a:r>
              <a:rPr lang="en-US" altLang="zh-TW" sz="2400" dirty="0" smtClean="0"/>
              <a:t>5</a:t>
            </a:r>
            <a:r>
              <a:rPr lang="zh-TW" altLang="en-US" sz="2400" dirty="0" smtClean="0"/>
              <a:t>～</a:t>
            </a:r>
            <a:r>
              <a:rPr lang="en-US" altLang="zh-TW" sz="2400" dirty="0" smtClean="0"/>
              <a:t>7</a:t>
            </a:r>
            <a:r>
              <a:rPr lang="zh-TW" altLang="en-US" sz="2400" dirty="0" smtClean="0"/>
              <a:t>小時！！</a:t>
            </a:r>
            <a:br>
              <a:rPr lang="zh-TW" altLang="en-US" sz="2400" dirty="0" smtClean="0"/>
            </a:br>
            <a:r>
              <a:rPr lang="zh-TW" altLang="en-US" sz="2400" dirty="0" smtClean="0"/>
              <a:t>◇ 若放置冰箱冷藏浸泡，時間需加長～</a:t>
            </a:r>
          </a:p>
          <a:p>
            <a:r>
              <a:rPr lang="zh-TW" altLang="en-US" sz="2400" dirty="0" smtClean="0"/>
              <a:t>◆ 輕搓可分兩瓣，剖面色澤一致既可</a:t>
            </a:r>
            <a:br>
              <a:rPr lang="zh-TW" altLang="en-US" sz="2400" dirty="0" smtClean="0"/>
            </a:br>
            <a:r>
              <a:rPr lang="zh-TW" altLang="en-US" sz="2400" dirty="0" smtClean="0"/>
              <a:t>◇ 浸泡的標準為：把黃豆搓開，豆心沒有白點，既表示以完全浸透！！</a:t>
            </a:r>
          </a:p>
          <a:p>
            <a:r>
              <a:rPr lang="en-US" altLang="zh-TW" sz="2400" dirty="0" smtClean="0"/>
              <a:t>4》</a:t>
            </a:r>
            <a:r>
              <a:rPr lang="zh-TW" altLang="en-US" sz="2400" b="1" dirty="0" smtClean="0"/>
              <a:t>每</a:t>
            </a:r>
            <a:r>
              <a:rPr lang="en-US" altLang="zh-TW" sz="2400" b="1" dirty="0" smtClean="0"/>
              <a:t>1</a:t>
            </a:r>
            <a:r>
              <a:rPr lang="zh-TW" altLang="en-US" sz="2400" b="1" dirty="0" smtClean="0"/>
              <a:t>～</a:t>
            </a:r>
            <a:r>
              <a:rPr lang="en-US" altLang="zh-TW" sz="2400" b="1" dirty="0" smtClean="0"/>
              <a:t>1.5</a:t>
            </a:r>
            <a:r>
              <a:rPr lang="zh-TW" altLang="en-US" sz="2400" b="1" dirty="0" smtClean="0"/>
              <a:t>小時換水一次（非常重要！！）</a:t>
            </a:r>
            <a:r>
              <a:rPr lang="zh-TW" altLang="en-US" sz="2400" dirty="0" smtClean="0"/>
              <a:t/>
            </a:r>
            <a:br>
              <a:rPr lang="zh-TW" altLang="en-US" sz="2400" dirty="0" smtClean="0"/>
            </a:br>
            <a:r>
              <a:rPr lang="zh-TW" altLang="en-US" sz="2400" dirty="0" smtClean="0"/>
              <a:t>◇ 若長時間不換水，表面會起泡（發酵現象），產生臭味（豆漿成品會有霉味），且無法保存 ～</a:t>
            </a:r>
            <a:br>
              <a:rPr lang="zh-TW" altLang="en-US" sz="2400" dirty="0" smtClean="0"/>
            </a:br>
            <a:r>
              <a:rPr lang="zh-TW" altLang="en-US" sz="2400" dirty="0" smtClean="0"/>
              <a:t>◇ 黃豆若浸透，體積會膨脹會膨脹約</a:t>
            </a:r>
            <a:r>
              <a:rPr lang="en-US" altLang="zh-TW" sz="2400" dirty="0" smtClean="0"/>
              <a:t>2.5</a:t>
            </a:r>
            <a:r>
              <a:rPr lang="zh-TW" altLang="en-US" sz="2400" dirty="0" smtClean="0"/>
              <a:t>倍，因很多人不知需換水，所以才會有</a:t>
            </a:r>
            <a:r>
              <a:rPr lang="en-US" altLang="zh-TW" sz="2400" dirty="0" smtClean="0"/>
              <a:t>2</a:t>
            </a:r>
            <a:r>
              <a:rPr lang="zh-TW" altLang="en-US" sz="2400" dirty="0" smtClean="0"/>
              <a:t>倍、</a:t>
            </a:r>
            <a:r>
              <a:rPr lang="en-US" altLang="zh-TW" sz="2400" dirty="0" smtClean="0"/>
              <a:t>3</a:t>
            </a:r>
            <a:r>
              <a:rPr lang="zh-TW" altLang="en-US" sz="2400" dirty="0" smtClean="0"/>
              <a:t>倍、</a:t>
            </a:r>
            <a:r>
              <a:rPr lang="en-US" altLang="zh-TW" sz="2400" dirty="0" smtClean="0"/>
              <a:t>4</a:t>
            </a:r>
            <a:r>
              <a:rPr lang="zh-TW" altLang="en-US" sz="2400" dirty="0" smtClean="0"/>
              <a:t>倍等傳言</a:t>
            </a:r>
            <a:r>
              <a:rPr lang="en-US" altLang="zh-TW" sz="2400" dirty="0" smtClean="0"/>
              <a:t>.....</a:t>
            </a:r>
            <a:br>
              <a:rPr lang="en-US" altLang="zh-TW" sz="2400" dirty="0" smtClean="0"/>
            </a:br>
            <a:r>
              <a:rPr lang="en-US" altLang="zh-TW" sz="2400" dirty="0" smtClean="0"/>
              <a:t>◇ </a:t>
            </a:r>
            <a:r>
              <a:rPr lang="zh-TW" altLang="en-US" sz="2400" dirty="0" smtClean="0"/>
              <a:t>置水量約</a:t>
            </a:r>
            <a:r>
              <a:rPr lang="en-US" altLang="zh-TW" sz="2400" dirty="0" smtClean="0"/>
              <a:t>1.5</a:t>
            </a:r>
            <a:r>
              <a:rPr lang="zh-TW" altLang="en-US" sz="2400" dirty="0" smtClean="0"/>
              <a:t>～</a:t>
            </a:r>
            <a:r>
              <a:rPr lang="en-US" altLang="zh-TW" sz="2400" dirty="0" smtClean="0"/>
              <a:t>2</a:t>
            </a:r>
            <a:r>
              <a:rPr lang="zh-TW" altLang="en-US" sz="2400" dirty="0" smtClean="0"/>
              <a:t>倍既可！！（因有換水～）</a:t>
            </a:r>
          </a:p>
          <a:p>
            <a:r>
              <a:rPr lang="zh-TW" altLang="en-US" sz="2400" dirty="0" smtClean="0"/>
              <a:t>◆ 放置冰箱需加封保鮮膜</a:t>
            </a:r>
            <a:br>
              <a:rPr lang="zh-TW" altLang="en-US" sz="2400" dirty="0" smtClean="0"/>
            </a:br>
            <a:r>
              <a:rPr lang="zh-TW" altLang="en-US" sz="2400" dirty="0" smtClean="0"/>
              <a:t>◇ 以免吸附雜味，影響風味！！</a:t>
            </a:r>
          </a:p>
          <a:p>
            <a:r>
              <a:rPr lang="en-US" altLang="zh-TW" sz="2400" dirty="0" smtClean="0"/>
              <a:t>5》</a:t>
            </a:r>
            <a:r>
              <a:rPr lang="zh-TW" altLang="en-US" sz="2400" b="1" dirty="0" smtClean="0"/>
              <a:t>瀝水</a:t>
            </a:r>
            <a:r>
              <a:rPr lang="zh-TW" altLang="en-US" sz="2400" dirty="0" smtClean="0"/>
              <a:t/>
            </a:r>
            <a:br>
              <a:rPr lang="zh-TW" altLang="en-US" sz="2400" dirty="0" smtClean="0"/>
            </a:br>
            <a:r>
              <a:rPr lang="zh-TW" altLang="en-US" sz="2400" dirty="0" smtClean="0"/>
              <a:t>◇ 不要泡豆的水！！</a:t>
            </a:r>
          </a:p>
          <a:p>
            <a:r>
              <a:rPr lang="en-US" altLang="zh-TW" sz="2400" dirty="0" smtClean="0"/>
              <a:t>6》</a:t>
            </a:r>
            <a:r>
              <a:rPr lang="zh-TW" altLang="en-US" sz="2400" b="1" dirty="0" smtClean="0"/>
              <a:t>磨豆</a:t>
            </a:r>
            <a:endParaRPr lang="zh-TW" altLang="en-US" sz="2400" dirty="0" smtClean="0"/>
          </a:p>
          <a:p>
            <a:r>
              <a:rPr lang="en-US" altLang="zh-TW" sz="2400" dirty="0" smtClean="0"/>
              <a:t>7》</a:t>
            </a:r>
            <a:r>
              <a:rPr lang="zh-TW" altLang="en-US" sz="2400" b="1" dirty="0" smtClean="0"/>
              <a:t>濾渣</a:t>
            </a:r>
            <a:endParaRPr lang="zh-TW" altLang="en-US" sz="2400" dirty="0" smtClean="0"/>
          </a:p>
          <a:p>
            <a:r>
              <a:rPr lang="en-US" altLang="zh-TW" sz="2400" dirty="0" smtClean="0"/>
              <a:t>8》</a:t>
            </a:r>
            <a:r>
              <a:rPr lang="zh-TW" altLang="en-US" sz="2400" b="1" dirty="0" smtClean="0"/>
              <a:t>煮沸（斷生）</a:t>
            </a:r>
            <a:r>
              <a:rPr lang="zh-TW" altLang="en-US" sz="2400" dirty="0" smtClean="0"/>
              <a:t/>
            </a:r>
            <a:br>
              <a:rPr lang="zh-TW" altLang="en-US" sz="2400" dirty="0" smtClean="0"/>
            </a:br>
            <a:r>
              <a:rPr lang="zh-TW" altLang="en-US" sz="2400" dirty="0" smtClean="0"/>
              <a:t>◇ 全程照顧、攪動，火千萬不能大！！</a:t>
            </a:r>
            <a:br>
              <a:rPr lang="zh-TW" altLang="en-US" sz="2400" dirty="0" smtClean="0"/>
            </a:br>
            <a:r>
              <a:rPr lang="zh-TW" altLang="en-US" sz="2400" dirty="0" smtClean="0"/>
              <a:t>◇ 中小火滾後續煮 </a:t>
            </a:r>
            <a:r>
              <a:rPr lang="en-US" altLang="zh-TW" sz="2400" dirty="0" smtClean="0"/>
              <a:t>3</a:t>
            </a:r>
            <a:r>
              <a:rPr lang="zh-TW" altLang="en-US" sz="2400" dirty="0" smtClean="0"/>
              <a:t>～</a:t>
            </a:r>
            <a:r>
              <a:rPr lang="en-US" altLang="zh-TW" sz="2400" dirty="0" smtClean="0"/>
              <a:t>4</a:t>
            </a:r>
            <a:r>
              <a:rPr lang="zh-TW" altLang="en-US" sz="2400" dirty="0" smtClean="0"/>
              <a:t>分鐘，待消泡既可～</a:t>
            </a:r>
          </a:p>
          <a:p>
            <a:r>
              <a:rPr lang="zh-TW" altLang="en-US" sz="2400" dirty="0" smtClean="0"/>
              <a:t/>
            </a:r>
            <a:br>
              <a:rPr lang="zh-TW" altLang="en-US" sz="2400" dirty="0" smtClean="0"/>
            </a:br>
            <a:r>
              <a:rPr lang="zh-TW" altLang="en-US" sz="2400" b="1" dirty="0" smtClean="0"/>
              <a:t>◇◆  豆花不敗  ◆◇</a:t>
            </a:r>
            <a:endParaRPr lang="zh-TW" altLang="en-US" sz="2400" dirty="0" smtClean="0"/>
          </a:p>
          <a:p>
            <a:r>
              <a:rPr lang="zh-TW" altLang="en-US" sz="2400" b="1" dirty="0" smtClean="0"/>
              <a:t>◆ 凝固劑：（燒石膏</a:t>
            </a:r>
            <a:r>
              <a:rPr lang="en-US" altLang="zh-TW" sz="2400" b="1" dirty="0" smtClean="0"/>
              <a:t>5g</a:t>
            </a:r>
            <a:r>
              <a:rPr lang="zh-TW" altLang="en-US" sz="2400" b="1" dirty="0" smtClean="0"/>
              <a:t>＋地瓜粉</a:t>
            </a:r>
            <a:r>
              <a:rPr lang="en-US" altLang="zh-TW" sz="2400" b="1" dirty="0" smtClean="0"/>
              <a:t>40g</a:t>
            </a:r>
            <a:r>
              <a:rPr lang="zh-TW" altLang="en-US" sz="2400" b="1" dirty="0" smtClean="0"/>
              <a:t>＋冷開水</a:t>
            </a:r>
            <a:r>
              <a:rPr lang="en-US" altLang="zh-TW" sz="2400" b="1" dirty="0" smtClean="0"/>
              <a:t>100g</a:t>
            </a:r>
            <a:r>
              <a:rPr lang="zh-TW" altLang="en-US" sz="2400" b="1" dirty="0" smtClean="0"/>
              <a:t>）→ 清漿</a:t>
            </a:r>
            <a:r>
              <a:rPr lang="en-US" altLang="zh-TW" sz="2400" b="1" dirty="0" smtClean="0"/>
              <a:t>2000cc</a:t>
            </a:r>
            <a:endParaRPr lang="zh-TW" altLang="en-US" sz="2400" dirty="0" smtClean="0"/>
          </a:p>
          <a:p>
            <a:r>
              <a:rPr lang="zh-TW" altLang="en-US" sz="2400" b="1" dirty="0" smtClean="0"/>
              <a:t>◆ 凝固劑先至入深鍋，待清漿降溫至</a:t>
            </a:r>
            <a:r>
              <a:rPr lang="en-US" altLang="zh-TW" sz="2400" b="1" dirty="0" smtClean="0"/>
              <a:t>90℃</a:t>
            </a:r>
            <a:r>
              <a:rPr lang="zh-TW" altLang="en-US" sz="2400" b="1" dirty="0" smtClean="0"/>
              <a:t>～</a:t>
            </a:r>
            <a:r>
              <a:rPr lang="en-US" altLang="zh-TW" sz="2400" b="1" dirty="0" smtClean="0"/>
              <a:t>85℃</a:t>
            </a:r>
            <a:r>
              <a:rPr lang="zh-TW" altLang="en-US" sz="2400" b="1" dirty="0" smtClean="0"/>
              <a:t>（新手請確實測量），一鼓作氣將清漿快速倒（沖）入深鍋，（鍋底需架空以利通風平均降溫）靜置</a:t>
            </a:r>
            <a:r>
              <a:rPr lang="en-US" altLang="zh-TW" sz="2400" b="1" dirty="0" smtClean="0"/>
              <a:t>40</a:t>
            </a:r>
            <a:r>
              <a:rPr lang="zh-TW" altLang="en-US" sz="2400" b="1" dirty="0" smtClean="0"/>
              <a:t>～</a:t>
            </a:r>
            <a:r>
              <a:rPr lang="en-US" altLang="zh-TW" sz="2400" b="1" dirty="0" smtClean="0"/>
              <a:t>60</a:t>
            </a:r>
            <a:r>
              <a:rPr lang="zh-TW" altLang="en-US" sz="2400" b="1" dirty="0" smtClean="0"/>
              <a:t>分鐘</a:t>
            </a:r>
            <a:endParaRPr lang="zh-TW" altLang="en-US" sz="2400" dirty="0" smtClean="0"/>
          </a:p>
          <a:p>
            <a:r>
              <a:rPr lang="zh-TW" altLang="en-US" sz="2400" dirty="0" smtClean="0"/>
              <a:t>◎ 燒石膏 </a:t>
            </a:r>
            <a:r>
              <a:rPr lang="en-US" altLang="zh-TW" sz="2400" dirty="0" smtClean="0"/>
              <a:t>- 2Kg / NT$100</a:t>
            </a:r>
          </a:p>
          <a:p>
            <a:r>
              <a:rPr lang="en-US" altLang="zh-TW" sz="2400" dirty="0" smtClean="0"/>
              <a:t>◆ </a:t>
            </a:r>
            <a:r>
              <a:rPr lang="zh-TW" altLang="en-US" sz="2400" dirty="0" smtClean="0"/>
              <a:t>益良化工（星期日公休）</a:t>
            </a:r>
            <a:br>
              <a:rPr lang="zh-TW" altLang="en-US" sz="2400" dirty="0" smtClean="0"/>
            </a:br>
            <a:r>
              <a:rPr lang="zh-TW" altLang="en-US" sz="2400" dirty="0" smtClean="0"/>
              <a:t>◇ </a:t>
            </a:r>
            <a:r>
              <a:rPr lang="en-US" altLang="zh-TW" sz="2400" dirty="0" smtClean="0"/>
              <a:t>2556-6048</a:t>
            </a:r>
            <a:br>
              <a:rPr lang="en-US" altLang="zh-TW" sz="2400" dirty="0" smtClean="0"/>
            </a:br>
            <a:r>
              <a:rPr lang="en-US" altLang="zh-TW" sz="2400" dirty="0" smtClean="0"/>
              <a:t>◇ </a:t>
            </a:r>
            <a:r>
              <a:rPr lang="zh-TW" altLang="en-US" sz="2400" dirty="0" smtClean="0"/>
              <a:t>西寧北路</a:t>
            </a:r>
            <a:r>
              <a:rPr lang="en-US" altLang="zh-TW" sz="2400" dirty="0" smtClean="0"/>
              <a:t>98</a:t>
            </a:r>
            <a:r>
              <a:rPr lang="zh-TW" altLang="en-US" sz="2400" dirty="0" smtClean="0"/>
              <a:t>號</a:t>
            </a:r>
          </a:p>
          <a:p>
            <a:r>
              <a:rPr lang="zh-TW" altLang="en-US" sz="2400" dirty="0" smtClean="0"/>
              <a:t>◆ 永利行 （星期日公休）</a:t>
            </a:r>
            <a:br>
              <a:rPr lang="zh-TW" altLang="en-US" sz="2400" dirty="0" smtClean="0"/>
            </a:br>
            <a:r>
              <a:rPr lang="zh-TW" altLang="en-US" sz="2400" dirty="0" smtClean="0"/>
              <a:t>◇ </a:t>
            </a:r>
            <a:r>
              <a:rPr lang="en-US" altLang="zh-TW" sz="2400" dirty="0" smtClean="0"/>
              <a:t>2557-5838 / 2557-1739</a:t>
            </a:r>
            <a:br>
              <a:rPr lang="en-US" altLang="zh-TW" sz="2400" dirty="0" smtClean="0"/>
            </a:br>
            <a:r>
              <a:rPr lang="en-US" altLang="zh-TW" sz="2400" dirty="0" smtClean="0"/>
              <a:t>◇ </a:t>
            </a:r>
            <a:r>
              <a:rPr lang="zh-TW" altLang="en-US" sz="2400" u="sng" dirty="0" smtClean="0">
                <a:hlinkClick r:id="rId2" tooltip="前往地圖"/>
              </a:rPr>
              <a:t>北市迪化街一段</a:t>
            </a:r>
            <a:r>
              <a:rPr lang="en-US" altLang="zh-TW" sz="2400" u="sng" dirty="0" smtClean="0">
                <a:hlinkClick r:id="rId2" tooltip="前往地圖"/>
              </a:rPr>
              <a:t>160</a:t>
            </a:r>
            <a:r>
              <a:rPr lang="zh-TW" altLang="en-US" sz="2400" u="sng" dirty="0" smtClean="0">
                <a:hlinkClick r:id="rId2" tooltip="前往地圖"/>
              </a:rPr>
              <a:t>號</a:t>
            </a:r>
            <a:r>
              <a:rPr lang="zh-TW" altLang="en-US" sz="2400" dirty="0" smtClean="0"/>
              <a:t/>
            </a:r>
            <a:br>
              <a:rPr lang="zh-TW" altLang="en-US" sz="2400" dirty="0" smtClean="0"/>
            </a:br>
            <a:r>
              <a:rPr lang="zh-TW" altLang="en-US" sz="2400" dirty="0" smtClean="0"/>
              <a:t>◇ </a:t>
            </a:r>
            <a:r>
              <a:rPr lang="en-US" altLang="zh-TW" sz="2400" dirty="0" smtClean="0"/>
              <a:t>09</a:t>
            </a:r>
            <a:r>
              <a:rPr lang="zh-TW" altLang="en-US" sz="2400" dirty="0" smtClean="0"/>
              <a:t>：</a:t>
            </a:r>
            <a:r>
              <a:rPr lang="en-US" altLang="zh-TW" sz="2400" dirty="0" smtClean="0"/>
              <a:t>30</a:t>
            </a:r>
            <a:r>
              <a:rPr lang="zh-TW" altLang="en-US" sz="2400" dirty="0" smtClean="0"/>
              <a:t>～</a:t>
            </a:r>
            <a:r>
              <a:rPr lang="en-US" altLang="zh-TW" sz="2400" dirty="0" smtClean="0"/>
              <a:t>19</a:t>
            </a:r>
            <a:r>
              <a:rPr lang="zh-TW" altLang="en-US" sz="2400" dirty="0" smtClean="0"/>
              <a:t>：</a:t>
            </a:r>
            <a:r>
              <a:rPr lang="en-US" altLang="zh-TW" sz="2400" dirty="0" smtClean="0"/>
              <a:t>00</a:t>
            </a:r>
          </a:p>
          <a:p>
            <a:r>
              <a:rPr lang="en-US" altLang="zh-TW" sz="2400" dirty="0" smtClean="0"/>
              <a:t>◆ </a:t>
            </a:r>
            <a:r>
              <a:rPr lang="zh-TW" altLang="en-US" sz="2400" dirty="0" smtClean="0"/>
              <a:t>惠通行（星期日公休）</a:t>
            </a:r>
            <a:br>
              <a:rPr lang="zh-TW" altLang="en-US" sz="2400" dirty="0" smtClean="0"/>
            </a:br>
            <a:r>
              <a:rPr lang="zh-TW" altLang="en-US" sz="2400" dirty="0" smtClean="0"/>
              <a:t>◇ </a:t>
            </a:r>
            <a:r>
              <a:rPr lang="en-US" altLang="zh-TW" sz="2400" dirty="0" smtClean="0"/>
              <a:t>2552-8497 / 2557-4820 / 25574719</a:t>
            </a:r>
            <a:br>
              <a:rPr lang="en-US" altLang="zh-TW" sz="2400" dirty="0" smtClean="0"/>
            </a:br>
            <a:r>
              <a:rPr lang="en-US" altLang="zh-TW" sz="2400" dirty="0" smtClean="0"/>
              <a:t>◇ </a:t>
            </a:r>
            <a:r>
              <a:rPr lang="zh-TW" altLang="en-US" sz="2400" u="sng" dirty="0" smtClean="0">
                <a:hlinkClick r:id="rId3" tooltip="前往地圖"/>
              </a:rPr>
              <a:t>北市迪化街一段</a:t>
            </a:r>
            <a:r>
              <a:rPr lang="en-US" altLang="zh-TW" sz="2400" u="sng" dirty="0" smtClean="0">
                <a:hlinkClick r:id="rId3" tooltip="前往地圖"/>
              </a:rPr>
              <a:t>175</a:t>
            </a:r>
            <a:r>
              <a:rPr lang="zh-TW" altLang="en-US" sz="2400" u="sng" dirty="0" smtClean="0">
                <a:hlinkClick r:id="rId3" tooltip="前往地圖"/>
              </a:rPr>
              <a:t>號</a:t>
            </a:r>
            <a:r>
              <a:rPr lang="zh-TW" altLang="en-US" sz="2400" dirty="0" smtClean="0"/>
              <a:t/>
            </a:r>
            <a:br>
              <a:rPr lang="zh-TW" altLang="en-US" sz="2400" dirty="0" smtClean="0"/>
            </a:br>
            <a:r>
              <a:rPr lang="zh-TW" altLang="en-US" sz="2400" dirty="0" smtClean="0"/>
              <a:t> </a:t>
            </a:r>
          </a:p>
          <a:p>
            <a:r>
              <a:rPr lang="zh-TW" altLang="en-US" sz="2400" b="1" dirty="0" smtClean="0"/>
              <a:t>◇◆ 製作豆花會失敗的原因 ◆◇</a:t>
            </a:r>
            <a:endParaRPr lang="zh-TW" altLang="en-US" sz="2400" dirty="0" smtClean="0"/>
          </a:p>
          <a:p>
            <a:r>
              <a:rPr lang="en-US" altLang="zh-TW" sz="2400" dirty="0" smtClean="0"/>
              <a:t>1》</a:t>
            </a:r>
            <a:r>
              <a:rPr lang="zh-TW" altLang="en-US" sz="2400" dirty="0" smtClean="0"/>
              <a:t>清漿濃度不對 → 太濃 </a:t>
            </a:r>
            <a:r>
              <a:rPr lang="en-US" altLang="zh-TW" sz="2400" dirty="0" smtClean="0"/>
              <a:t>/ </a:t>
            </a:r>
            <a:r>
              <a:rPr lang="zh-TW" altLang="en-US" sz="2400" dirty="0" smtClean="0"/>
              <a:t>硬</a:t>
            </a:r>
            <a:br>
              <a:rPr lang="zh-TW" altLang="en-US" sz="2400" dirty="0" smtClean="0"/>
            </a:br>
            <a:r>
              <a:rPr lang="zh-TW" altLang="en-US" sz="2400" dirty="0" smtClean="0"/>
              <a:t>                     → 太淡 </a:t>
            </a:r>
            <a:r>
              <a:rPr lang="en-US" altLang="zh-TW" sz="2400" dirty="0" smtClean="0"/>
              <a:t>/ </a:t>
            </a:r>
            <a:r>
              <a:rPr lang="zh-TW" altLang="en-US" sz="2400" dirty="0" smtClean="0"/>
              <a:t>稀 </a:t>
            </a:r>
            <a:r>
              <a:rPr lang="en-US" altLang="zh-TW" sz="2400" dirty="0" smtClean="0"/>
              <a:t>or</a:t>
            </a:r>
            <a:r>
              <a:rPr lang="zh-TW" altLang="en-US" sz="2400" dirty="0" smtClean="0"/>
              <a:t>不能凝固</a:t>
            </a:r>
          </a:p>
          <a:p>
            <a:r>
              <a:rPr lang="en-US" altLang="zh-TW" sz="2400" dirty="0" smtClean="0"/>
              <a:t>2》</a:t>
            </a:r>
            <a:r>
              <a:rPr lang="zh-TW" altLang="en-US" sz="2400" dirty="0" smtClean="0"/>
              <a:t>鍋子不潔（殘留油質）→ 無法凝固</a:t>
            </a:r>
          </a:p>
          <a:p>
            <a:r>
              <a:rPr lang="en-US" altLang="zh-TW" sz="2400" dirty="0" smtClean="0"/>
              <a:t>3》</a:t>
            </a:r>
            <a:r>
              <a:rPr lang="zh-TW" altLang="en-US" sz="2400" dirty="0" smtClean="0"/>
              <a:t>鍋不夠深 </a:t>
            </a:r>
            <a:r>
              <a:rPr lang="en-US" altLang="zh-TW" sz="2400" dirty="0" smtClean="0"/>
              <a:t>/ </a:t>
            </a:r>
            <a:r>
              <a:rPr lang="zh-TW" altLang="en-US" sz="2400" dirty="0" smtClean="0"/>
              <a:t>清漿與凝固劑未能完全沖扮混和（七分滿）</a:t>
            </a:r>
          </a:p>
          <a:p>
            <a:r>
              <a:rPr lang="en-US" altLang="zh-TW" sz="2400" dirty="0" smtClean="0"/>
              <a:t>4》</a:t>
            </a:r>
            <a:r>
              <a:rPr lang="zh-TW" altLang="en-US" sz="2400" dirty="0" smtClean="0"/>
              <a:t>倒漿未一氣呵成 </a:t>
            </a:r>
            <a:r>
              <a:rPr lang="en-US" altLang="zh-TW" sz="2400" dirty="0" smtClean="0"/>
              <a:t>/ </a:t>
            </a:r>
            <a:r>
              <a:rPr lang="zh-TW" altLang="en-US" sz="2400" dirty="0" smtClean="0"/>
              <a:t>清漿與凝固劑未能完全沖扮混和</a:t>
            </a:r>
          </a:p>
          <a:p>
            <a:r>
              <a:rPr lang="en-US" altLang="zh-TW" sz="2400" dirty="0" smtClean="0"/>
              <a:t>5》</a:t>
            </a:r>
            <a:r>
              <a:rPr lang="zh-TW" altLang="en-US" sz="2400" dirty="0" smtClean="0"/>
              <a:t>清漿溫度不對</a:t>
            </a:r>
          </a:p>
          <a:p>
            <a:r>
              <a:rPr lang="en-US" altLang="zh-TW" sz="2400" dirty="0" smtClean="0"/>
              <a:t>6》</a:t>
            </a:r>
            <a:r>
              <a:rPr lang="zh-TW" altLang="en-US" sz="2400" dirty="0" smtClean="0"/>
              <a:t>凝固劑比例不對</a:t>
            </a:r>
          </a:p>
          <a:p>
            <a:r>
              <a:rPr lang="en-US" altLang="zh-TW" sz="2400" dirty="0" smtClean="0"/>
              <a:t>7》</a:t>
            </a:r>
            <a:r>
              <a:rPr lang="zh-TW" altLang="en-US" sz="2400" dirty="0" smtClean="0"/>
              <a:t>鍋具直接放在地上或工作台面，散熱不均</a:t>
            </a:r>
          </a:p>
          <a:p>
            <a:r>
              <a:rPr lang="zh-TW" altLang="en-US" sz="2400" dirty="0" smtClean="0"/>
              <a:t>☆ 小心搬運 ～</a:t>
            </a:r>
          </a:p>
          <a:p>
            <a:endParaRPr lang="zh-TW" altLang="en-US" sz="2400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地鐵">
  <a:themeElements>
    <a:clrScheme name="地鐵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地鐵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地鐵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14</TotalTime>
  <Words>84</Words>
  <Application>Microsoft Office PowerPoint</Application>
  <PresentationFormat>如螢幕大小 (4:3)</PresentationFormat>
  <Paragraphs>37</Paragraphs>
  <Slides>4</Slides>
  <Notes>0</Notes>
  <HiddenSlides>0</HiddenSlides>
  <MMClips>0</MMClips>
  <ScaleCrop>false</ScaleCrop>
  <HeadingPairs>
    <vt:vector size="4" baseType="variant">
      <vt:variant>
        <vt:lpstr>佈景主題</vt:lpstr>
      </vt:variant>
      <vt:variant>
        <vt:i4>1</vt:i4>
      </vt:variant>
      <vt:variant>
        <vt:lpstr>投影片標題</vt:lpstr>
      </vt:variant>
      <vt:variant>
        <vt:i4>4</vt:i4>
      </vt:variant>
    </vt:vector>
  </HeadingPairs>
  <TitlesOfParts>
    <vt:vector size="5" baseType="lpstr">
      <vt:lpstr>地鐵</vt:lpstr>
      <vt:lpstr>台南一日遊</vt:lpstr>
      <vt:lpstr>第一天 安平豆花(上午) </vt:lpstr>
      <vt:lpstr>安平豆花 </vt:lpstr>
      <vt:lpstr>豆花製作</vt:lpstr>
    </vt:vector>
  </TitlesOfParts>
  <Company>安順國中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台南一日遊</dc:title>
  <dc:creator>USER</dc:creator>
  <cp:lastModifiedBy>USER</cp:lastModifiedBy>
  <cp:revision>3</cp:revision>
  <dcterms:created xsi:type="dcterms:W3CDTF">2013-06-10T06:50:41Z</dcterms:created>
  <dcterms:modified xsi:type="dcterms:W3CDTF">2013-06-10T07:13:17Z</dcterms:modified>
</cp:coreProperties>
</file>